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377" r:id="rId3"/>
    <p:sldId id="382" r:id="rId4"/>
    <p:sldId id="387" r:id="rId5"/>
    <p:sldId id="381" r:id="rId6"/>
    <p:sldId id="383" r:id="rId7"/>
    <p:sldId id="386" r:id="rId8"/>
    <p:sldId id="376" r:id="rId9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0" charset="0"/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0" charset="0"/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0" charset="0"/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0" charset="0"/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0" charset="0"/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8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0929"/>
  </p:normalViewPr>
  <p:slideViewPr>
    <p:cSldViewPr>
      <p:cViewPr varScale="1">
        <p:scale>
          <a:sx n="85" d="100"/>
          <a:sy n="85" d="100"/>
        </p:scale>
        <p:origin x="-70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80"/>
        <p:guide pos="232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41B56-511A-45A8-BFCF-9CCFA751040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F89393E9-A2D6-447C-BD30-F490DC866983}">
      <dgm:prSet/>
      <dgm:spPr/>
      <dgm:t>
        <a:bodyPr/>
        <a:lstStyle/>
        <a:p>
          <a:pPr rtl="0"/>
          <a:r>
            <a:rPr lang="it-IT" dirty="0" smtClean="0"/>
            <a:t>Physics-based forecasting</a:t>
          </a:r>
          <a:endParaRPr lang="it-IT" dirty="0"/>
        </a:p>
      </dgm:t>
    </dgm:pt>
    <dgm:pt modelId="{B59C48FD-072C-4812-BD8A-1C7FD83F6FE2}" type="parTrans" cxnId="{8D0B77D9-4EE4-47D7-83BE-AFDF846160E3}">
      <dgm:prSet/>
      <dgm:spPr/>
      <dgm:t>
        <a:bodyPr/>
        <a:lstStyle/>
        <a:p>
          <a:endParaRPr lang="it-IT"/>
        </a:p>
      </dgm:t>
    </dgm:pt>
    <dgm:pt modelId="{C40D229D-DAD9-4697-B4E2-9DEB62E4BC5D}" type="sibTrans" cxnId="{8D0B77D9-4EE4-47D7-83BE-AFDF846160E3}">
      <dgm:prSet/>
      <dgm:spPr/>
      <dgm:t>
        <a:bodyPr/>
        <a:lstStyle/>
        <a:p>
          <a:endParaRPr lang="it-IT"/>
        </a:p>
      </dgm:t>
    </dgm:pt>
    <dgm:pt modelId="{AE662F9A-5323-4332-A057-DD225CF37129}">
      <dgm:prSet/>
      <dgm:spPr/>
      <dgm:t>
        <a:bodyPr/>
        <a:lstStyle/>
        <a:p>
          <a:pPr rtl="0"/>
          <a:r>
            <a:rPr lang="it-IT" dirty="0" smtClean="0"/>
            <a:t>Bring space weather to the current state of weather modelling</a:t>
          </a:r>
          <a:endParaRPr lang="it-IT" dirty="0"/>
        </a:p>
      </dgm:t>
    </dgm:pt>
    <dgm:pt modelId="{DF2EE338-5CB2-4FDB-B447-3A52A9B9050F}" type="parTrans" cxnId="{FCD33169-299C-4D1D-B222-D922321F3AC2}">
      <dgm:prSet/>
      <dgm:spPr/>
      <dgm:t>
        <a:bodyPr/>
        <a:lstStyle/>
        <a:p>
          <a:endParaRPr lang="it-IT"/>
        </a:p>
      </dgm:t>
    </dgm:pt>
    <dgm:pt modelId="{942BEA97-51ED-420B-8C6E-69F22A265864}" type="sibTrans" cxnId="{FCD33169-299C-4D1D-B222-D922321F3AC2}">
      <dgm:prSet/>
      <dgm:spPr/>
      <dgm:t>
        <a:bodyPr/>
        <a:lstStyle/>
        <a:p>
          <a:endParaRPr lang="it-IT"/>
        </a:p>
      </dgm:t>
    </dgm:pt>
    <dgm:pt modelId="{143D1DE5-B486-4CA8-A866-689E9EAF36C9}">
      <dgm:prSet/>
      <dgm:spPr/>
      <dgm:t>
        <a:bodyPr/>
        <a:lstStyle/>
        <a:p>
          <a:pPr rtl="0"/>
          <a:r>
            <a:rPr lang="it-IT" dirty="0" smtClean="0"/>
            <a:t>Prepare mathematical and software infrastructure</a:t>
          </a:r>
          <a:endParaRPr lang="it-IT" dirty="0"/>
        </a:p>
      </dgm:t>
    </dgm:pt>
    <dgm:pt modelId="{1C5350B3-96DA-4FCD-808A-AC57CC23E6C4}" type="parTrans" cxnId="{6CC41D3C-1722-4F41-AC2F-B342CF620F01}">
      <dgm:prSet/>
      <dgm:spPr/>
      <dgm:t>
        <a:bodyPr/>
        <a:lstStyle/>
        <a:p>
          <a:endParaRPr lang="it-IT"/>
        </a:p>
      </dgm:t>
    </dgm:pt>
    <dgm:pt modelId="{01A7FA18-8320-41CE-A7EE-395256277840}" type="sibTrans" cxnId="{6CC41D3C-1722-4F41-AC2F-B342CF620F01}">
      <dgm:prSet/>
      <dgm:spPr/>
      <dgm:t>
        <a:bodyPr/>
        <a:lstStyle/>
        <a:p>
          <a:endParaRPr lang="it-IT"/>
        </a:p>
      </dgm:t>
    </dgm:pt>
    <dgm:pt modelId="{B57F1616-2886-40F0-A878-1461D47844F2}">
      <dgm:prSet/>
      <dgm:spPr/>
      <dgm:t>
        <a:bodyPr/>
        <a:lstStyle/>
        <a:p>
          <a:pPr rtl="0"/>
          <a:r>
            <a:rPr lang="it-IT" dirty="0" smtClean="0"/>
            <a:t>Most advanced computer facilities and numerical simulation methods</a:t>
          </a:r>
          <a:endParaRPr lang="it-IT" dirty="0"/>
        </a:p>
      </dgm:t>
    </dgm:pt>
    <dgm:pt modelId="{522BEDAE-FF65-45FF-9CDA-B9F71392641C}" type="parTrans" cxnId="{E6EA84D1-E9F2-4C5F-925A-02C8564B7AD4}">
      <dgm:prSet/>
      <dgm:spPr/>
      <dgm:t>
        <a:bodyPr/>
        <a:lstStyle/>
        <a:p>
          <a:endParaRPr lang="it-IT"/>
        </a:p>
      </dgm:t>
    </dgm:pt>
    <dgm:pt modelId="{ACB1F70F-FF9D-4858-B6CC-493500A4BB0A}" type="sibTrans" cxnId="{E6EA84D1-E9F2-4C5F-925A-02C8564B7AD4}">
      <dgm:prSet/>
      <dgm:spPr/>
      <dgm:t>
        <a:bodyPr/>
        <a:lstStyle/>
        <a:p>
          <a:endParaRPr lang="it-IT"/>
        </a:p>
      </dgm:t>
    </dgm:pt>
    <dgm:pt modelId="{F2BC3B17-E228-4F4F-BBE9-3F75535838A0}" type="pres">
      <dgm:prSet presAssocID="{94C41B56-511A-45A8-BFCF-9CCFA7510405}" presName="diagram" presStyleCnt="0">
        <dgm:presLayoutVars>
          <dgm:dir/>
          <dgm:resizeHandles val="exact"/>
        </dgm:presLayoutVars>
      </dgm:prSet>
      <dgm:spPr/>
    </dgm:pt>
    <dgm:pt modelId="{36CBB367-12B5-4FAD-9721-919EEB677D91}" type="pres">
      <dgm:prSet presAssocID="{F89393E9-A2D6-447C-BD30-F490DC866983}" presName="node" presStyleLbl="node1" presStyleIdx="0" presStyleCnt="4">
        <dgm:presLayoutVars>
          <dgm:bulletEnabled val="1"/>
        </dgm:presLayoutVars>
      </dgm:prSet>
      <dgm:spPr/>
    </dgm:pt>
    <dgm:pt modelId="{E9A7DDAF-1AEB-4CFC-861B-231806FE28A7}" type="pres">
      <dgm:prSet presAssocID="{C40D229D-DAD9-4697-B4E2-9DEB62E4BC5D}" presName="sibTrans" presStyleCnt="0"/>
      <dgm:spPr/>
    </dgm:pt>
    <dgm:pt modelId="{267B81BD-B509-4512-BC21-C9873BB176E5}" type="pres">
      <dgm:prSet presAssocID="{AE662F9A-5323-4332-A057-DD225CF37129}" presName="node" presStyleLbl="node1" presStyleIdx="1" presStyleCnt="4">
        <dgm:presLayoutVars>
          <dgm:bulletEnabled val="1"/>
        </dgm:presLayoutVars>
      </dgm:prSet>
      <dgm:spPr/>
    </dgm:pt>
    <dgm:pt modelId="{448E4370-DE54-4EC9-9156-0256BB49C7DF}" type="pres">
      <dgm:prSet presAssocID="{942BEA97-51ED-420B-8C6E-69F22A265864}" presName="sibTrans" presStyleCnt="0"/>
      <dgm:spPr/>
    </dgm:pt>
    <dgm:pt modelId="{67C0914C-59D6-4C18-9024-93F1B7D4C512}" type="pres">
      <dgm:prSet presAssocID="{143D1DE5-B486-4CA8-A866-689E9EAF36C9}" presName="node" presStyleLbl="node1" presStyleIdx="2" presStyleCnt="4">
        <dgm:presLayoutVars>
          <dgm:bulletEnabled val="1"/>
        </dgm:presLayoutVars>
      </dgm:prSet>
      <dgm:spPr/>
    </dgm:pt>
    <dgm:pt modelId="{836FF16B-2C2A-4437-BD24-867677979CD4}" type="pres">
      <dgm:prSet presAssocID="{01A7FA18-8320-41CE-A7EE-395256277840}" presName="sibTrans" presStyleCnt="0"/>
      <dgm:spPr/>
    </dgm:pt>
    <dgm:pt modelId="{2066EDFC-4391-42CA-A00E-7E7ECFC3DA6B}" type="pres">
      <dgm:prSet presAssocID="{B57F1616-2886-40F0-A878-1461D47844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D33169-299C-4D1D-B222-D922321F3AC2}" srcId="{94C41B56-511A-45A8-BFCF-9CCFA7510405}" destId="{AE662F9A-5323-4332-A057-DD225CF37129}" srcOrd="1" destOrd="0" parTransId="{DF2EE338-5CB2-4FDB-B447-3A52A9B9050F}" sibTransId="{942BEA97-51ED-420B-8C6E-69F22A265864}"/>
    <dgm:cxn modelId="{C72F6F70-F423-4C5D-AD62-0365D82F222B}" type="presOf" srcId="{B57F1616-2886-40F0-A878-1461D47844F2}" destId="{2066EDFC-4391-42CA-A00E-7E7ECFC3DA6B}" srcOrd="0" destOrd="0" presId="urn:microsoft.com/office/officeart/2005/8/layout/default"/>
    <dgm:cxn modelId="{8D0B77D9-4EE4-47D7-83BE-AFDF846160E3}" srcId="{94C41B56-511A-45A8-BFCF-9CCFA7510405}" destId="{F89393E9-A2D6-447C-BD30-F490DC866983}" srcOrd="0" destOrd="0" parTransId="{B59C48FD-072C-4812-BD8A-1C7FD83F6FE2}" sibTransId="{C40D229D-DAD9-4697-B4E2-9DEB62E4BC5D}"/>
    <dgm:cxn modelId="{11D2D6F8-3DE2-4745-ADC7-44990CC23D42}" type="presOf" srcId="{94C41B56-511A-45A8-BFCF-9CCFA7510405}" destId="{F2BC3B17-E228-4F4F-BBE9-3F75535838A0}" srcOrd="0" destOrd="0" presId="urn:microsoft.com/office/officeart/2005/8/layout/default"/>
    <dgm:cxn modelId="{E6EA84D1-E9F2-4C5F-925A-02C8564B7AD4}" srcId="{94C41B56-511A-45A8-BFCF-9CCFA7510405}" destId="{B57F1616-2886-40F0-A878-1461D47844F2}" srcOrd="3" destOrd="0" parTransId="{522BEDAE-FF65-45FF-9CDA-B9F71392641C}" sibTransId="{ACB1F70F-FF9D-4858-B6CC-493500A4BB0A}"/>
    <dgm:cxn modelId="{A9A81A36-2D07-494C-A2E1-30CADF337A98}" type="presOf" srcId="{AE662F9A-5323-4332-A057-DD225CF37129}" destId="{267B81BD-B509-4512-BC21-C9873BB176E5}" srcOrd="0" destOrd="0" presId="urn:microsoft.com/office/officeart/2005/8/layout/default"/>
    <dgm:cxn modelId="{6CC41D3C-1722-4F41-AC2F-B342CF620F01}" srcId="{94C41B56-511A-45A8-BFCF-9CCFA7510405}" destId="{143D1DE5-B486-4CA8-A866-689E9EAF36C9}" srcOrd="2" destOrd="0" parTransId="{1C5350B3-96DA-4FCD-808A-AC57CC23E6C4}" sibTransId="{01A7FA18-8320-41CE-A7EE-395256277840}"/>
    <dgm:cxn modelId="{B2323E91-84DE-493B-9991-E80C758D498B}" type="presOf" srcId="{143D1DE5-B486-4CA8-A866-689E9EAF36C9}" destId="{67C0914C-59D6-4C18-9024-93F1B7D4C512}" srcOrd="0" destOrd="0" presId="urn:microsoft.com/office/officeart/2005/8/layout/default"/>
    <dgm:cxn modelId="{30B0D710-1B65-4638-BE46-A2390E0C3137}" type="presOf" srcId="{F89393E9-A2D6-447C-BD30-F490DC866983}" destId="{36CBB367-12B5-4FAD-9721-919EEB677D91}" srcOrd="0" destOrd="0" presId="urn:microsoft.com/office/officeart/2005/8/layout/default"/>
    <dgm:cxn modelId="{5A0B4431-AEB0-47E7-ADB2-C8D0F734296C}" type="presParOf" srcId="{F2BC3B17-E228-4F4F-BBE9-3F75535838A0}" destId="{36CBB367-12B5-4FAD-9721-919EEB677D91}" srcOrd="0" destOrd="0" presId="urn:microsoft.com/office/officeart/2005/8/layout/default"/>
    <dgm:cxn modelId="{3A93E32A-7BA8-46B6-AB8D-0E61307BB3EF}" type="presParOf" srcId="{F2BC3B17-E228-4F4F-BBE9-3F75535838A0}" destId="{E9A7DDAF-1AEB-4CFC-861B-231806FE28A7}" srcOrd="1" destOrd="0" presId="urn:microsoft.com/office/officeart/2005/8/layout/default"/>
    <dgm:cxn modelId="{3919B3F3-8C5E-4767-905B-08FB4A9EB7ED}" type="presParOf" srcId="{F2BC3B17-E228-4F4F-BBE9-3F75535838A0}" destId="{267B81BD-B509-4512-BC21-C9873BB176E5}" srcOrd="2" destOrd="0" presId="urn:microsoft.com/office/officeart/2005/8/layout/default"/>
    <dgm:cxn modelId="{3982200D-CC9C-4E42-983F-30581EBEA36F}" type="presParOf" srcId="{F2BC3B17-E228-4F4F-BBE9-3F75535838A0}" destId="{448E4370-DE54-4EC9-9156-0256BB49C7DF}" srcOrd="3" destOrd="0" presId="urn:microsoft.com/office/officeart/2005/8/layout/default"/>
    <dgm:cxn modelId="{D953CF51-8179-4EFB-B011-B2AD205D3B42}" type="presParOf" srcId="{F2BC3B17-E228-4F4F-BBE9-3F75535838A0}" destId="{67C0914C-59D6-4C18-9024-93F1B7D4C512}" srcOrd="4" destOrd="0" presId="urn:microsoft.com/office/officeart/2005/8/layout/default"/>
    <dgm:cxn modelId="{966BF866-6E04-467C-AE26-FA26E8183EA2}" type="presParOf" srcId="{F2BC3B17-E228-4F4F-BBE9-3F75535838A0}" destId="{836FF16B-2C2A-4437-BD24-867677979CD4}" srcOrd="5" destOrd="0" presId="urn:microsoft.com/office/officeart/2005/8/layout/default"/>
    <dgm:cxn modelId="{B691FBC6-84A4-4F63-8E23-AEA52B301613}" type="presParOf" srcId="{F2BC3B17-E228-4F4F-BBE9-3F75535838A0}" destId="{2066EDFC-4391-42CA-A00E-7E7ECFC3DA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D6D10-317A-424F-8589-FEE94FEDE84A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5C3BA45-7ACE-425F-A9A5-3D979CB4F227}">
      <dgm:prSet/>
      <dgm:spPr/>
      <dgm:t>
        <a:bodyPr/>
        <a:lstStyle/>
        <a:p>
          <a:pPr rtl="0"/>
          <a:r>
            <a:rPr lang="it-IT" dirty="0" smtClean="0"/>
            <a:t>WP3: couling at the Sun (Nordlund)</a:t>
          </a:r>
          <a:endParaRPr lang="it-IT" dirty="0"/>
        </a:p>
      </dgm:t>
    </dgm:pt>
    <dgm:pt modelId="{A6E8B82F-A4AD-4CF8-9C74-A7F6CDEC6B50}" type="parTrans" cxnId="{9AF2582C-FBE4-4840-A251-BBC15946C259}">
      <dgm:prSet/>
      <dgm:spPr/>
      <dgm:t>
        <a:bodyPr/>
        <a:lstStyle/>
        <a:p>
          <a:endParaRPr lang="it-IT"/>
        </a:p>
      </dgm:t>
    </dgm:pt>
    <dgm:pt modelId="{CC229D10-C085-452D-A97B-C1076414874A}" type="sibTrans" cxnId="{9AF2582C-FBE4-4840-A251-BBC15946C259}">
      <dgm:prSet/>
      <dgm:spPr/>
      <dgm:t>
        <a:bodyPr/>
        <a:lstStyle/>
        <a:p>
          <a:endParaRPr lang="it-IT"/>
        </a:p>
      </dgm:t>
    </dgm:pt>
    <dgm:pt modelId="{C3773CB5-6A23-42A4-AE5B-446BE21AEE51}">
      <dgm:prSet/>
      <dgm:spPr/>
      <dgm:t>
        <a:bodyPr/>
        <a:lstStyle/>
        <a:p>
          <a:pPr rtl="0"/>
          <a:r>
            <a:rPr lang="it-IT" dirty="0" smtClean="0"/>
            <a:t>WP4: coupling in space (Califano)</a:t>
          </a:r>
          <a:endParaRPr lang="it-IT" dirty="0"/>
        </a:p>
      </dgm:t>
    </dgm:pt>
    <dgm:pt modelId="{7FCC9219-6746-4AED-90FF-30E8FC53E6D3}" type="parTrans" cxnId="{9F2C4EF3-2D07-43FC-9F46-AAF700BFA57B}">
      <dgm:prSet/>
      <dgm:spPr/>
      <dgm:t>
        <a:bodyPr/>
        <a:lstStyle/>
        <a:p>
          <a:endParaRPr lang="it-IT"/>
        </a:p>
      </dgm:t>
    </dgm:pt>
    <dgm:pt modelId="{A558CB27-99D1-4482-A98B-9A23EACBC5CD}" type="sibTrans" cxnId="{9F2C4EF3-2D07-43FC-9F46-AAF700BFA57B}">
      <dgm:prSet/>
      <dgm:spPr/>
      <dgm:t>
        <a:bodyPr/>
        <a:lstStyle/>
        <a:p>
          <a:endParaRPr lang="it-IT"/>
        </a:p>
      </dgm:t>
    </dgm:pt>
    <dgm:pt modelId="{ED9B9BF2-124B-42A4-BA9B-14F533B3FCB6}">
      <dgm:prSet/>
      <dgm:spPr/>
      <dgm:t>
        <a:bodyPr/>
        <a:lstStyle/>
        <a:p>
          <a:pPr rtl="0"/>
          <a:r>
            <a:rPr lang="it-IT" dirty="0" smtClean="0"/>
            <a:t>WP5: coupling at the Earth  (Pierrard)</a:t>
          </a:r>
          <a:endParaRPr lang="it-IT" dirty="0"/>
        </a:p>
      </dgm:t>
    </dgm:pt>
    <dgm:pt modelId="{8AF6C37A-E857-43FD-85E1-EDB6B1084760}" type="parTrans" cxnId="{D6592A7F-A72F-483A-98EC-61DA17BB9699}">
      <dgm:prSet/>
      <dgm:spPr/>
      <dgm:t>
        <a:bodyPr/>
        <a:lstStyle/>
        <a:p>
          <a:endParaRPr lang="it-IT"/>
        </a:p>
      </dgm:t>
    </dgm:pt>
    <dgm:pt modelId="{CDCA28E4-231B-4EA5-B588-56FEF8553E86}" type="sibTrans" cxnId="{D6592A7F-A72F-483A-98EC-61DA17BB9699}">
      <dgm:prSet/>
      <dgm:spPr/>
      <dgm:t>
        <a:bodyPr/>
        <a:lstStyle/>
        <a:p>
          <a:endParaRPr lang="it-IT"/>
        </a:p>
      </dgm:t>
    </dgm:pt>
    <dgm:pt modelId="{5D3B0FBE-3690-46B7-9963-76E56D664892}">
      <dgm:prSet/>
      <dgm:spPr/>
      <dgm:t>
        <a:bodyPr/>
        <a:lstStyle/>
        <a:p>
          <a:pPr rtl="0"/>
          <a:r>
            <a:rPr lang="it-IT" dirty="0" smtClean="0"/>
            <a:t>WP1/6: </a:t>
          </a:r>
          <a:r>
            <a:rPr lang="it-IT" b="1" dirty="0" smtClean="0"/>
            <a:t>Management and </a:t>
          </a:r>
          <a:r>
            <a:rPr lang="it-IT" dirty="0" smtClean="0"/>
            <a:t>Dissemination (Lapenta)</a:t>
          </a:r>
          <a:endParaRPr lang="it-IT" dirty="0"/>
        </a:p>
      </dgm:t>
    </dgm:pt>
    <dgm:pt modelId="{F0D63D3D-51BD-48D5-8998-9653B111FC05}" type="parTrans" cxnId="{934C903A-7E5E-42FD-94E9-7947B5F1DEEA}">
      <dgm:prSet/>
      <dgm:spPr/>
      <dgm:t>
        <a:bodyPr/>
        <a:lstStyle/>
        <a:p>
          <a:endParaRPr lang="it-IT"/>
        </a:p>
      </dgm:t>
    </dgm:pt>
    <dgm:pt modelId="{3BF43BDF-823E-4672-BEEE-F12EFA00BAC1}" type="sibTrans" cxnId="{934C903A-7E5E-42FD-94E9-7947B5F1DEEA}">
      <dgm:prSet/>
      <dgm:spPr/>
      <dgm:t>
        <a:bodyPr/>
        <a:lstStyle/>
        <a:p>
          <a:endParaRPr lang="it-IT"/>
        </a:p>
      </dgm:t>
    </dgm:pt>
    <dgm:pt modelId="{049D23C4-D615-4C63-B5BB-C54EBCBADD86}">
      <dgm:prSet/>
      <dgm:spPr/>
      <dgm:t>
        <a:bodyPr/>
        <a:lstStyle/>
        <a:p>
          <a:pPr rtl="0"/>
          <a:r>
            <a:rPr lang="it-IT" dirty="0" smtClean="0"/>
            <a:t>WP2: Mathematical Models (Keppens)</a:t>
          </a:r>
          <a:endParaRPr lang="it-IT" dirty="0"/>
        </a:p>
      </dgm:t>
    </dgm:pt>
    <dgm:pt modelId="{BD98A3C7-94BC-4BF1-ACC7-CBCF2770499E}" type="parTrans" cxnId="{1FB3C7C3-3588-4BA5-9CD3-D1A473AE2008}">
      <dgm:prSet/>
      <dgm:spPr/>
      <dgm:t>
        <a:bodyPr/>
        <a:lstStyle/>
        <a:p>
          <a:endParaRPr lang="it-IT"/>
        </a:p>
      </dgm:t>
    </dgm:pt>
    <dgm:pt modelId="{3435AA78-1241-4EF7-B95F-8AEB74B63569}" type="sibTrans" cxnId="{1FB3C7C3-3588-4BA5-9CD3-D1A473AE2008}">
      <dgm:prSet/>
      <dgm:spPr/>
      <dgm:t>
        <a:bodyPr/>
        <a:lstStyle/>
        <a:p>
          <a:endParaRPr lang="it-IT"/>
        </a:p>
      </dgm:t>
    </dgm:pt>
    <dgm:pt modelId="{04172C9A-D56C-4C41-83F7-B11BFA83523E}" type="pres">
      <dgm:prSet presAssocID="{5E1D6D10-317A-424F-8589-FEE94FEDE84A}" presName="diagram" presStyleCnt="0">
        <dgm:presLayoutVars>
          <dgm:dir/>
          <dgm:resizeHandles val="exact"/>
        </dgm:presLayoutVars>
      </dgm:prSet>
      <dgm:spPr/>
    </dgm:pt>
    <dgm:pt modelId="{BE2F7FF7-2B17-49AB-86F8-8354B0AA71AD}" type="pres">
      <dgm:prSet presAssocID="{45C3BA45-7ACE-425F-A9A5-3D979CB4F227}" presName="node" presStyleLbl="node1" presStyleIdx="0" presStyleCnt="5">
        <dgm:presLayoutVars>
          <dgm:bulletEnabled val="1"/>
        </dgm:presLayoutVars>
      </dgm:prSet>
      <dgm:spPr/>
    </dgm:pt>
    <dgm:pt modelId="{6F812067-F7CE-418C-B239-335F319D8635}" type="pres">
      <dgm:prSet presAssocID="{CC229D10-C085-452D-A97B-C1076414874A}" presName="sibTrans" presStyleCnt="0"/>
      <dgm:spPr/>
    </dgm:pt>
    <dgm:pt modelId="{A6B12282-1987-4153-9C41-6282E2081FA2}" type="pres">
      <dgm:prSet presAssocID="{C3773CB5-6A23-42A4-AE5B-446BE21AEE51}" presName="node" presStyleLbl="node1" presStyleIdx="1" presStyleCnt="5">
        <dgm:presLayoutVars>
          <dgm:bulletEnabled val="1"/>
        </dgm:presLayoutVars>
      </dgm:prSet>
      <dgm:spPr/>
    </dgm:pt>
    <dgm:pt modelId="{06B8865C-3AC4-465E-BEF2-B13BD53C708B}" type="pres">
      <dgm:prSet presAssocID="{A558CB27-99D1-4482-A98B-9A23EACBC5CD}" presName="sibTrans" presStyleCnt="0"/>
      <dgm:spPr/>
    </dgm:pt>
    <dgm:pt modelId="{1C84C2A8-C843-44A8-A66A-CAEF7E011882}" type="pres">
      <dgm:prSet presAssocID="{ED9B9BF2-124B-42A4-BA9B-14F533B3FCB6}" presName="node" presStyleLbl="node1" presStyleIdx="2" presStyleCnt="5">
        <dgm:presLayoutVars>
          <dgm:bulletEnabled val="1"/>
        </dgm:presLayoutVars>
      </dgm:prSet>
      <dgm:spPr/>
    </dgm:pt>
    <dgm:pt modelId="{CD559D92-63CA-47AD-BA34-BE6B50808C9E}" type="pres">
      <dgm:prSet presAssocID="{CDCA28E4-231B-4EA5-B588-56FEF8553E86}" presName="sibTrans" presStyleCnt="0"/>
      <dgm:spPr/>
    </dgm:pt>
    <dgm:pt modelId="{93B953FD-E2D4-4E0A-9F99-9721BEE032A3}" type="pres">
      <dgm:prSet presAssocID="{5D3B0FBE-3690-46B7-9963-76E56D6648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9D9316-38A0-4557-8334-15AE34A3B246}" type="pres">
      <dgm:prSet presAssocID="{3BF43BDF-823E-4672-BEEE-F12EFA00BAC1}" presName="sibTrans" presStyleCnt="0"/>
      <dgm:spPr/>
    </dgm:pt>
    <dgm:pt modelId="{52392E85-4A71-4E4E-A204-01F6D3F7CD68}" type="pres">
      <dgm:prSet presAssocID="{049D23C4-D615-4C63-B5BB-C54EBCBADD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592A7F-A72F-483A-98EC-61DA17BB9699}" srcId="{5E1D6D10-317A-424F-8589-FEE94FEDE84A}" destId="{ED9B9BF2-124B-42A4-BA9B-14F533B3FCB6}" srcOrd="2" destOrd="0" parTransId="{8AF6C37A-E857-43FD-85E1-EDB6B1084760}" sibTransId="{CDCA28E4-231B-4EA5-B588-56FEF8553E86}"/>
    <dgm:cxn modelId="{CE423F35-AEC0-4CB4-9066-F9BD9AD6B22B}" type="presOf" srcId="{ED9B9BF2-124B-42A4-BA9B-14F533B3FCB6}" destId="{1C84C2A8-C843-44A8-A66A-CAEF7E011882}" srcOrd="0" destOrd="0" presId="urn:microsoft.com/office/officeart/2005/8/layout/default"/>
    <dgm:cxn modelId="{1EE436CA-E743-45E6-9F69-F01E2A273CC3}" type="presOf" srcId="{5E1D6D10-317A-424F-8589-FEE94FEDE84A}" destId="{04172C9A-D56C-4C41-83F7-B11BFA83523E}" srcOrd="0" destOrd="0" presId="urn:microsoft.com/office/officeart/2005/8/layout/default"/>
    <dgm:cxn modelId="{9F2C4EF3-2D07-43FC-9F46-AAF700BFA57B}" srcId="{5E1D6D10-317A-424F-8589-FEE94FEDE84A}" destId="{C3773CB5-6A23-42A4-AE5B-446BE21AEE51}" srcOrd="1" destOrd="0" parTransId="{7FCC9219-6746-4AED-90FF-30E8FC53E6D3}" sibTransId="{A558CB27-99D1-4482-A98B-9A23EACBC5CD}"/>
    <dgm:cxn modelId="{B8552665-EDB0-4BEE-8D78-E8E9988E30E6}" type="presOf" srcId="{049D23C4-D615-4C63-B5BB-C54EBCBADD86}" destId="{52392E85-4A71-4E4E-A204-01F6D3F7CD68}" srcOrd="0" destOrd="0" presId="urn:microsoft.com/office/officeart/2005/8/layout/default"/>
    <dgm:cxn modelId="{934C903A-7E5E-42FD-94E9-7947B5F1DEEA}" srcId="{5E1D6D10-317A-424F-8589-FEE94FEDE84A}" destId="{5D3B0FBE-3690-46B7-9963-76E56D664892}" srcOrd="3" destOrd="0" parTransId="{F0D63D3D-51BD-48D5-8998-9653B111FC05}" sibTransId="{3BF43BDF-823E-4672-BEEE-F12EFA00BAC1}"/>
    <dgm:cxn modelId="{34329D3D-DC50-424A-9629-617687975CEA}" type="presOf" srcId="{C3773CB5-6A23-42A4-AE5B-446BE21AEE51}" destId="{A6B12282-1987-4153-9C41-6282E2081FA2}" srcOrd="0" destOrd="0" presId="urn:microsoft.com/office/officeart/2005/8/layout/default"/>
    <dgm:cxn modelId="{FA2D15A0-7A1B-4DFD-9FE3-0B87FAF29EFC}" type="presOf" srcId="{5D3B0FBE-3690-46B7-9963-76E56D664892}" destId="{93B953FD-E2D4-4E0A-9F99-9721BEE032A3}" srcOrd="0" destOrd="0" presId="urn:microsoft.com/office/officeart/2005/8/layout/default"/>
    <dgm:cxn modelId="{9AF2582C-FBE4-4840-A251-BBC15946C259}" srcId="{5E1D6D10-317A-424F-8589-FEE94FEDE84A}" destId="{45C3BA45-7ACE-425F-A9A5-3D979CB4F227}" srcOrd="0" destOrd="0" parTransId="{A6E8B82F-A4AD-4CF8-9C74-A7F6CDEC6B50}" sibTransId="{CC229D10-C085-452D-A97B-C1076414874A}"/>
    <dgm:cxn modelId="{1FB3C7C3-3588-4BA5-9CD3-D1A473AE2008}" srcId="{5E1D6D10-317A-424F-8589-FEE94FEDE84A}" destId="{049D23C4-D615-4C63-B5BB-C54EBCBADD86}" srcOrd="4" destOrd="0" parTransId="{BD98A3C7-94BC-4BF1-ACC7-CBCF2770499E}" sibTransId="{3435AA78-1241-4EF7-B95F-8AEB74B63569}"/>
    <dgm:cxn modelId="{AD26BC0B-1B65-472D-A8C8-0E2B6C562BA9}" type="presOf" srcId="{45C3BA45-7ACE-425F-A9A5-3D979CB4F227}" destId="{BE2F7FF7-2B17-49AB-86F8-8354B0AA71AD}" srcOrd="0" destOrd="0" presId="urn:microsoft.com/office/officeart/2005/8/layout/default"/>
    <dgm:cxn modelId="{2BBF5663-85F4-40B0-9091-46DD3B0043FB}" type="presParOf" srcId="{04172C9A-D56C-4C41-83F7-B11BFA83523E}" destId="{BE2F7FF7-2B17-49AB-86F8-8354B0AA71AD}" srcOrd="0" destOrd="0" presId="urn:microsoft.com/office/officeart/2005/8/layout/default"/>
    <dgm:cxn modelId="{446DE496-55E1-4160-8B4E-B8F7B735DCC4}" type="presParOf" srcId="{04172C9A-D56C-4C41-83F7-B11BFA83523E}" destId="{6F812067-F7CE-418C-B239-335F319D8635}" srcOrd="1" destOrd="0" presId="urn:microsoft.com/office/officeart/2005/8/layout/default"/>
    <dgm:cxn modelId="{2AE4D05E-1F78-4794-8F1B-80A31D9030E0}" type="presParOf" srcId="{04172C9A-D56C-4C41-83F7-B11BFA83523E}" destId="{A6B12282-1987-4153-9C41-6282E2081FA2}" srcOrd="2" destOrd="0" presId="urn:microsoft.com/office/officeart/2005/8/layout/default"/>
    <dgm:cxn modelId="{D15B90C2-45EC-489E-BA51-181CA02F1C91}" type="presParOf" srcId="{04172C9A-D56C-4C41-83F7-B11BFA83523E}" destId="{06B8865C-3AC4-465E-BEF2-B13BD53C708B}" srcOrd="3" destOrd="0" presId="urn:microsoft.com/office/officeart/2005/8/layout/default"/>
    <dgm:cxn modelId="{9C6CA248-1229-4ECE-B403-FC799DB6A278}" type="presParOf" srcId="{04172C9A-D56C-4C41-83F7-B11BFA83523E}" destId="{1C84C2A8-C843-44A8-A66A-CAEF7E011882}" srcOrd="4" destOrd="0" presId="urn:microsoft.com/office/officeart/2005/8/layout/default"/>
    <dgm:cxn modelId="{97F47AC4-6589-4F8C-8FA1-CB334F2D2EB0}" type="presParOf" srcId="{04172C9A-D56C-4C41-83F7-B11BFA83523E}" destId="{CD559D92-63CA-47AD-BA34-BE6B50808C9E}" srcOrd="5" destOrd="0" presId="urn:microsoft.com/office/officeart/2005/8/layout/default"/>
    <dgm:cxn modelId="{08070F30-84CC-4DC9-9D8B-AB786D7FD4F8}" type="presParOf" srcId="{04172C9A-D56C-4C41-83F7-B11BFA83523E}" destId="{93B953FD-E2D4-4E0A-9F99-9721BEE032A3}" srcOrd="6" destOrd="0" presId="urn:microsoft.com/office/officeart/2005/8/layout/default"/>
    <dgm:cxn modelId="{20CBDD3F-649B-481D-AD97-1784589018CF}" type="presParOf" srcId="{04172C9A-D56C-4C41-83F7-B11BFA83523E}" destId="{A79D9316-38A0-4557-8334-15AE34A3B246}" srcOrd="7" destOrd="0" presId="urn:microsoft.com/office/officeart/2005/8/layout/default"/>
    <dgm:cxn modelId="{9545346B-32EE-409A-A7F8-8D876ABA840B}" type="presParOf" srcId="{04172C9A-D56C-4C41-83F7-B11BFA83523E}" destId="{52392E85-4A71-4E4E-A204-01F6D3F7CD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CBB367-12B5-4FAD-9721-919EEB677D91}">
      <dsp:nvSpPr>
        <dsp:cNvPr id="0" name=""/>
        <dsp:cNvSpPr/>
      </dsp:nvSpPr>
      <dsp:spPr>
        <a:xfrm>
          <a:off x="427" y="248822"/>
          <a:ext cx="1668734" cy="10012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Physics-based forecasting</a:t>
          </a:r>
          <a:endParaRPr lang="it-IT" sz="1400" kern="1200" dirty="0"/>
        </a:p>
      </dsp:txBody>
      <dsp:txXfrm>
        <a:off x="427" y="248822"/>
        <a:ext cx="1668734" cy="1001240"/>
      </dsp:txXfrm>
    </dsp:sp>
    <dsp:sp modelId="{267B81BD-B509-4512-BC21-C9873BB176E5}">
      <dsp:nvSpPr>
        <dsp:cNvPr id="0" name=""/>
        <dsp:cNvSpPr/>
      </dsp:nvSpPr>
      <dsp:spPr>
        <a:xfrm>
          <a:off x="1836036" y="248822"/>
          <a:ext cx="1668734" cy="1001240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Bring space weather to the current state of weather modelling</a:t>
          </a:r>
          <a:endParaRPr lang="it-IT" sz="1400" kern="1200" dirty="0"/>
        </a:p>
      </dsp:txBody>
      <dsp:txXfrm>
        <a:off x="1836036" y="248822"/>
        <a:ext cx="1668734" cy="1001240"/>
      </dsp:txXfrm>
    </dsp:sp>
    <dsp:sp modelId="{67C0914C-59D6-4C18-9024-93F1B7D4C512}">
      <dsp:nvSpPr>
        <dsp:cNvPr id="0" name=""/>
        <dsp:cNvSpPr/>
      </dsp:nvSpPr>
      <dsp:spPr>
        <a:xfrm>
          <a:off x="427" y="1416936"/>
          <a:ext cx="1668734" cy="1001240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Prepare mathematical and software infrastructure</a:t>
          </a:r>
          <a:endParaRPr lang="it-IT" sz="1400" kern="1200" dirty="0"/>
        </a:p>
      </dsp:txBody>
      <dsp:txXfrm>
        <a:off x="427" y="1416936"/>
        <a:ext cx="1668734" cy="1001240"/>
      </dsp:txXfrm>
    </dsp:sp>
    <dsp:sp modelId="{2066EDFC-4391-42CA-A00E-7E7ECFC3DA6B}">
      <dsp:nvSpPr>
        <dsp:cNvPr id="0" name=""/>
        <dsp:cNvSpPr/>
      </dsp:nvSpPr>
      <dsp:spPr>
        <a:xfrm>
          <a:off x="1836036" y="1416936"/>
          <a:ext cx="1668734" cy="100124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Most advanced computer facilities and numerical simulation methods</a:t>
          </a:r>
          <a:endParaRPr lang="it-IT" sz="1400" kern="1200" dirty="0"/>
        </a:p>
      </dsp:txBody>
      <dsp:txXfrm>
        <a:off x="1836036" y="1416936"/>
        <a:ext cx="1668734" cy="1001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F7FF7-2B17-49AB-86F8-8354B0AA71AD}">
      <dsp:nvSpPr>
        <dsp:cNvPr id="0" name=""/>
        <dsp:cNvSpPr/>
      </dsp:nvSpPr>
      <dsp:spPr>
        <a:xfrm>
          <a:off x="704850" y="595"/>
          <a:ext cx="1464468" cy="8786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WP3: couling at the Sun (Nordlund)</a:t>
          </a:r>
          <a:endParaRPr lang="it-IT" sz="1300" kern="1200" dirty="0"/>
        </a:p>
      </dsp:txBody>
      <dsp:txXfrm>
        <a:off x="704850" y="595"/>
        <a:ext cx="1464468" cy="878681"/>
      </dsp:txXfrm>
    </dsp:sp>
    <dsp:sp modelId="{A6B12282-1987-4153-9C41-6282E2081FA2}">
      <dsp:nvSpPr>
        <dsp:cNvPr id="0" name=""/>
        <dsp:cNvSpPr/>
      </dsp:nvSpPr>
      <dsp:spPr>
        <a:xfrm>
          <a:off x="2315765" y="595"/>
          <a:ext cx="1464468" cy="878681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WP4: coupling in space (Califano)</a:t>
          </a:r>
          <a:endParaRPr lang="it-IT" sz="1300" kern="1200" dirty="0"/>
        </a:p>
      </dsp:txBody>
      <dsp:txXfrm>
        <a:off x="2315765" y="595"/>
        <a:ext cx="1464468" cy="878681"/>
      </dsp:txXfrm>
    </dsp:sp>
    <dsp:sp modelId="{1C84C2A8-C843-44A8-A66A-CAEF7E011882}">
      <dsp:nvSpPr>
        <dsp:cNvPr id="0" name=""/>
        <dsp:cNvSpPr/>
      </dsp:nvSpPr>
      <dsp:spPr>
        <a:xfrm>
          <a:off x="3926681" y="595"/>
          <a:ext cx="1464468" cy="878681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WP5: coupling at the Earth  (Pierrard)</a:t>
          </a:r>
          <a:endParaRPr lang="it-IT" sz="1300" kern="1200" dirty="0"/>
        </a:p>
      </dsp:txBody>
      <dsp:txXfrm>
        <a:off x="3926681" y="595"/>
        <a:ext cx="1464468" cy="878681"/>
      </dsp:txXfrm>
    </dsp:sp>
    <dsp:sp modelId="{93B953FD-E2D4-4E0A-9F99-9721BEE032A3}">
      <dsp:nvSpPr>
        <dsp:cNvPr id="0" name=""/>
        <dsp:cNvSpPr/>
      </dsp:nvSpPr>
      <dsp:spPr>
        <a:xfrm>
          <a:off x="1510307" y="1025723"/>
          <a:ext cx="1464468" cy="878681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WP1/6: </a:t>
          </a:r>
          <a:r>
            <a:rPr lang="it-IT" sz="1300" b="1" kern="1200" dirty="0" smtClean="0"/>
            <a:t>Management and </a:t>
          </a:r>
          <a:r>
            <a:rPr lang="it-IT" sz="1300" kern="1200" dirty="0" smtClean="0"/>
            <a:t>Dissemination (Lapenta)</a:t>
          </a:r>
          <a:endParaRPr lang="it-IT" sz="1300" kern="1200" dirty="0"/>
        </a:p>
      </dsp:txBody>
      <dsp:txXfrm>
        <a:off x="1510307" y="1025723"/>
        <a:ext cx="1464468" cy="878681"/>
      </dsp:txXfrm>
    </dsp:sp>
    <dsp:sp modelId="{52392E85-4A71-4E4E-A204-01F6D3F7CD68}">
      <dsp:nvSpPr>
        <dsp:cNvPr id="0" name=""/>
        <dsp:cNvSpPr/>
      </dsp:nvSpPr>
      <dsp:spPr>
        <a:xfrm>
          <a:off x="3121223" y="1025723"/>
          <a:ext cx="1464468" cy="87868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WP2: Mathematical Models (Keppens)</a:t>
          </a:r>
          <a:endParaRPr lang="it-IT" sz="1300" kern="1200" dirty="0"/>
        </a:p>
      </dsp:txBody>
      <dsp:txXfrm>
        <a:off x="3121223" y="1025723"/>
        <a:ext cx="1464468" cy="87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169182" cy="47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cs typeface="Tahoma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4314" y="1"/>
            <a:ext cx="3169180" cy="47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cs typeface="Tahoma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3900"/>
            <a:ext cx="4795838" cy="359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5133" y="4560034"/>
            <a:ext cx="5363229" cy="4314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1600"/>
            <a:ext cx="3169182" cy="476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cs typeface="Tahoma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314" y="9121600"/>
            <a:ext cx="3169180" cy="476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cs typeface="Tahoma" pitchFamily="80" charset="0"/>
              </a:defRPr>
            </a:lvl1pPr>
          </a:lstStyle>
          <a:p>
            <a:pPr>
              <a:defRPr/>
            </a:pPr>
            <a:fld id="{FE70E849-8B6C-44EB-B63E-41385EF2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0" charset="0"/>
      <a:defRPr sz="1200" kern="1200">
        <a:solidFill>
          <a:srgbClr val="000000"/>
        </a:solidFill>
        <a:latin typeface="Times New Roman" pitchFamily="80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0" charset="0"/>
      <a:defRPr sz="1200" kern="1200">
        <a:solidFill>
          <a:srgbClr val="000000"/>
        </a:solidFill>
        <a:latin typeface="Times New Roman" pitchFamily="80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0" charset="0"/>
      <a:defRPr sz="1200" kern="1200">
        <a:solidFill>
          <a:srgbClr val="000000"/>
        </a:solidFill>
        <a:latin typeface="Times New Roman" pitchFamily="80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0" charset="0"/>
      <a:defRPr sz="1200" kern="1200">
        <a:solidFill>
          <a:srgbClr val="000000"/>
        </a:solidFill>
        <a:latin typeface="Times New Roman" pitchFamily="80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0" charset="0"/>
      <a:defRPr sz="1200" kern="1200">
        <a:solidFill>
          <a:srgbClr val="000000"/>
        </a:solidFill>
        <a:latin typeface="Times New Roman" pitchFamily="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533B02-B953-47D4-B06E-9D8A41D54CE4}" type="slidenum">
              <a:rPr lang="en-US"/>
              <a:pPr/>
              <a:t>1</a:t>
            </a:fld>
            <a:endParaRPr lang="en-US"/>
          </a:p>
        </p:txBody>
      </p:sp>
      <p:sp>
        <p:nvSpPr>
          <p:cNvPr id="46083" name="Rectangle 1025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3900"/>
            <a:ext cx="4797425" cy="3597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975133" y="4560034"/>
            <a:ext cx="5364935" cy="431793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FBC24-6D30-4464-AB81-ECEBD4FFD7C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FHPC Presentation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115C72-BF04-4E9A-829B-B5802628566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175"/>
            <a:fld id="{482EADAE-1BEA-4B89-8CBD-60EDD7C86F6F}" type="slidenum">
              <a:rPr lang="en-US" smtClean="0">
                <a:latin typeface="Times" pitchFamily="80" charset="0"/>
              </a:rPr>
              <a:pPr defTabSz="921175"/>
              <a:t>4</a:t>
            </a:fld>
            <a:endParaRPr lang="en-US" dirty="0" smtClean="0">
              <a:latin typeface="Times" pitchFamily="80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2313"/>
            <a:ext cx="4803775" cy="3602037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90"/>
            <a:ext cx="5362575" cy="43195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78" tIns="45388" rIns="90778" bIns="45388"/>
          <a:lstStyle/>
          <a:p>
            <a:pPr eaLnBrk="1" hangingPunct="1"/>
            <a:endParaRPr lang="it-IT" smtClean="0">
              <a:latin typeface="Times" pitchFamily="8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FBC24-6D30-4464-AB81-ECEBD4FFD7C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FHPC Presentation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115C72-BF04-4E9A-829B-B5802628566A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FHPC Presentation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115C72-BF04-4E9A-829B-B5802628566A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E70E849-8B6C-44EB-B63E-41385EF2EF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127000"/>
            <a:ext cx="2087563" cy="6183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27000"/>
            <a:ext cx="6115050" cy="6183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7000"/>
            <a:ext cx="834231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257300"/>
            <a:ext cx="4094163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9463" y="1257300"/>
            <a:ext cx="4095750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7000"/>
            <a:ext cx="834231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257300"/>
            <a:ext cx="8342313" cy="50530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7000"/>
            <a:ext cx="834231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57300"/>
            <a:ext cx="4094163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9463" y="1257300"/>
            <a:ext cx="4095750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7000"/>
            <a:ext cx="834231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1257300"/>
            <a:ext cx="8342313" cy="50530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127000"/>
            <a:ext cx="834231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257300"/>
            <a:ext cx="4094163" cy="244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9463" y="1257300"/>
            <a:ext cx="4095750" cy="244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3859213"/>
            <a:ext cx="4094163" cy="245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9463" y="3859213"/>
            <a:ext cx="4095750" cy="245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7000"/>
            <a:ext cx="8342313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257300"/>
            <a:ext cx="4094163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9463" y="1257300"/>
            <a:ext cx="4095750" cy="244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9463" y="3859213"/>
            <a:ext cx="4095750" cy="245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57300"/>
            <a:ext cx="4094163" cy="505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9463" y="1257300"/>
            <a:ext cx="4095750" cy="505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87938" y="0"/>
            <a:ext cx="4056062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40560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25900" y="0"/>
            <a:ext cx="40560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57300"/>
            <a:ext cx="8342313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67968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48650" y="766762"/>
            <a:ext cx="895350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842963"/>
            <a:ext cx="178276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MS Gothic" charset="0"/>
              </a:rPr>
              <a:t>10:09:30 AM</a:t>
            </a:r>
          </a:p>
        </p:txBody>
      </p:sp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40560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127000"/>
            <a:ext cx="8342313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82000" y="228600"/>
            <a:ext cx="66675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737061"/>
            <a:ext cx="457200" cy="329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800" b="1">
          <a:solidFill>
            <a:srgbClr val="FFFFFF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20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0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20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20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20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200"/>
        </a:spcBef>
        <a:spcAft>
          <a:spcPct val="0"/>
        </a:spcAft>
        <a:buClr>
          <a:srgbClr val="000000"/>
        </a:buClr>
        <a:buSzPct val="100000"/>
        <a:buFont typeface="Times New Roman" pitchFamily="80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diagramData" Target="../diagrams/data1.xml"/><Relationship Id="rId5" Type="http://schemas.openxmlformats.org/officeDocument/2006/relationships/oleObject" Target="../embeddings/oleObject1.bin"/><Relationship Id="rId15" Type="http://schemas.microsoft.com/office/2007/relationships/diagramDrawing" Target="../diagrams/drawing1.xm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0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80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569200" cy="1968500"/>
          </a:xfrm>
          <a:solidFill>
            <a:srgbClr val="468BBA"/>
          </a:solidFill>
          <a:ln w="9360">
            <a:solidFill>
              <a:srgbClr val="000000"/>
            </a:solidFill>
            <a:miter lim="800000"/>
          </a:ln>
        </p:spPr>
        <p:txBody>
          <a:bodyPr lIns="90000" tIns="75024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/>
              <a:t> 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SWIFF</a:t>
            </a:r>
            <a:r>
              <a:rPr lang="en-US" sz="4000" i="1" dirty="0" smtClean="0"/>
              <a:t>: </a:t>
            </a:r>
            <a:r>
              <a:rPr lang="en-US" sz="4000" dirty="0" smtClean="0">
                <a:solidFill>
                  <a:srgbClr val="FFFF00"/>
                </a:solidFill>
              </a:rPr>
              <a:t>S</a:t>
            </a:r>
            <a:r>
              <a:rPr lang="en-US" sz="4000" dirty="0" smtClean="0"/>
              <a:t>pace </a:t>
            </a:r>
            <a:r>
              <a:rPr lang="en-US" sz="4000" dirty="0" smtClean="0">
                <a:solidFill>
                  <a:srgbClr val="FFFF00"/>
                </a:solidFill>
              </a:rPr>
              <a:t>W</a:t>
            </a:r>
            <a:r>
              <a:rPr lang="en-US" sz="4000" dirty="0" smtClean="0"/>
              <a:t>eather </a:t>
            </a:r>
            <a:r>
              <a:rPr lang="en-US" sz="4000" dirty="0" smtClean="0">
                <a:solidFill>
                  <a:srgbClr val="FFFF00"/>
                </a:solidFill>
              </a:rPr>
              <a:t>I</a:t>
            </a:r>
            <a:r>
              <a:rPr lang="en-US" sz="4000" dirty="0" smtClean="0"/>
              <a:t>ntegrated </a:t>
            </a:r>
            <a:r>
              <a:rPr lang="en-US" sz="4000" dirty="0" smtClean="0">
                <a:solidFill>
                  <a:srgbClr val="FFFF00"/>
                </a:solidFill>
              </a:rPr>
              <a:t>F</a:t>
            </a:r>
            <a:r>
              <a:rPr lang="en-US" sz="4000" dirty="0" smtClean="0"/>
              <a:t>orecasting </a:t>
            </a:r>
            <a:r>
              <a:rPr lang="en-US" sz="4000" dirty="0" smtClean="0">
                <a:solidFill>
                  <a:srgbClr val="FFFF00"/>
                </a:solidFill>
              </a:rPr>
              <a:t>F</a:t>
            </a:r>
            <a:r>
              <a:rPr lang="en-US" sz="4000" dirty="0" smtClean="0"/>
              <a:t>ramework</a:t>
            </a:r>
            <a:endParaRPr lang="en-US" sz="4000" dirty="0" smtClean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352800"/>
            <a:ext cx="9144000" cy="1974850"/>
          </a:xfrm>
        </p:spPr>
        <p:txBody>
          <a:bodyPr lIns="90000" tIns="122400" rIns="90000" bIns="46800" anchor="t">
            <a:normAutofit/>
          </a:bodyPr>
          <a:lstStyle/>
          <a:p>
            <a:pPr algn="ctr" eaLnBrk="1" hangingPunct="1">
              <a:lnSpc>
                <a:spcPct val="7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0" i="1" dirty="0" smtClean="0">
                <a:solidFill>
                  <a:srgbClr val="000000"/>
                </a:solidFill>
              </a:rPr>
              <a:t>Coordinator: Giovanni </a:t>
            </a:r>
            <a:r>
              <a:rPr lang="en-US" sz="2400" b="0" i="1" dirty="0" err="1" smtClean="0">
                <a:solidFill>
                  <a:srgbClr val="000000"/>
                </a:solidFill>
              </a:rPr>
              <a:t>Lapenta</a:t>
            </a:r>
            <a:endParaRPr lang="nl-BE" i="1" dirty="0" smtClean="0"/>
          </a:p>
          <a:p>
            <a:pPr algn="ctr" eaLnBrk="1" hangingPunct="1">
              <a:lnSpc>
                <a:spcPct val="75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</a:rPr>
              <a:t>Centrum </a:t>
            </a:r>
            <a:r>
              <a:rPr lang="en-US" sz="1600" b="0" dirty="0" err="1" smtClean="0">
                <a:solidFill>
                  <a:srgbClr val="000000"/>
                </a:solidFill>
              </a:rPr>
              <a:t>voor</a:t>
            </a:r>
            <a:r>
              <a:rPr lang="en-US" sz="1600" b="0" dirty="0" smtClean="0">
                <a:solidFill>
                  <a:srgbClr val="000000"/>
                </a:solidFill>
              </a:rPr>
              <a:t> Plasma-</a:t>
            </a:r>
            <a:r>
              <a:rPr lang="en-US" sz="1600" b="0" dirty="0" err="1" smtClean="0">
                <a:solidFill>
                  <a:srgbClr val="000000"/>
                </a:solidFill>
              </a:rPr>
              <a:t>Astrofysica</a:t>
            </a:r>
            <a:endParaRPr lang="en-US" sz="1600" b="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75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0" dirty="0" err="1" smtClean="0">
                <a:solidFill>
                  <a:srgbClr val="000000"/>
                </a:solidFill>
              </a:rPr>
              <a:t>Katholieke</a:t>
            </a:r>
            <a:r>
              <a:rPr lang="en-US" sz="1600" b="0" dirty="0" smtClean="0">
                <a:solidFill>
                  <a:srgbClr val="000000"/>
                </a:solidFill>
              </a:rPr>
              <a:t> </a:t>
            </a:r>
            <a:r>
              <a:rPr lang="en-US" sz="1600" b="0" dirty="0" err="1" smtClean="0">
                <a:solidFill>
                  <a:srgbClr val="000000"/>
                </a:solidFill>
              </a:rPr>
              <a:t>Universiteit</a:t>
            </a:r>
            <a:r>
              <a:rPr lang="en-US" sz="1600" b="0" dirty="0" smtClean="0">
                <a:solidFill>
                  <a:srgbClr val="000000"/>
                </a:solidFill>
              </a:rPr>
              <a:t> Leuven</a:t>
            </a:r>
          </a:p>
          <a:p>
            <a:pPr algn="ctr" eaLnBrk="1" hangingPunct="1">
              <a:lnSpc>
                <a:spcPct val="75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0" dirty="0" smtClean="0">
                <a:solidFill>
                  <a:srgbClr val="000000"/>
                </a:solidFill>
              </a:rPr>
              <a:t>BELGIUM</a:t>
            </a:r>
          </a:p>
          <a:p>
            <a:pPr algn="ctr" eaLnBrk="1" hangingPunct="1">
              <a:lnSpc>
                <a:spcPct val="75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0" dirty="0" smtClean="0">
              <a:solidFill>
                <a:srgbClr val="000000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692900" y="3543300"/>
            <a:ext cx="952500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075" y="5930900"/>
            <a:ext cx="1600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713" y="5913438"/>
            <a:ext cx="1309687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32259" y="4800600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Swiff.eu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New FP7 project on space weather modelling</a:t>
            </a:r>
            <a:endParaRPr lang="en-US" smtClean="0"/>
          </a:p>
        </p:txBody>
      </p:sp>
      <p:sp>
        <p:nvSpPr>
          <p:cNvPr id="30725" name="AutoShape 5" descr="data:image/jpg;base64,/9j/4AAQSkZJRgABAQAAAQABAAD/2wBDAAkGBwgHBgkIBwgKCgkLDRYPDQwMDRsUFRAWIB0iIiAdHx8kKDQsJCYxJx8fLT0tMTU3Ojo6Iys/RD84QzQ5Ojf/2wBDAQoKCg0MDRoPDxo3JR8lNzc3Nzc3Nzc3Nzc3Nzc3Nzc3Nzc3Nzc3Nzc3Nzc3Nzc3Nzc3Nzc3Nzc3Nzc3Nzc3Nzf/wAARCABeAI0DASIAAhEBAxEB/8QAHAABAAICAwEAAAAAAAAAAAAAAAIGAQUDBwgE/8QAMBABAAEBAwoFBQADAAAAAAAAAAEDAjZBBQYHEzFhc3SxwREhkZLRBBIVUlMiI1H/xAAbAQACAgMBAAAAAAAAAAAAAAAAAQQHAgMFBv/EACIRAQACAgICAwADAAAAAAAAAAABAgRxMTQRMwUSMiEiJP/aAAwDAQACEQMRAD8A6NAAAABu8zYic6MlxMRMT9TY8pje0jd5m3pyXzNjq05HpvqTrzD1VNClMz/pseyGNRR/jT9kOSdssqjtafKe4tRR/jT9kM6ij/Gn7Icgx+0hxaij/Gn7IVnSLSp2M2ak2adizOts+cWfDCVrVfSPdirxLPdLwLTOTTaVg9mm3TkxHnsY8I3JTiPdLAiP4hHwjceEbkgz8I+EbkKnh5OVCpgIY2j+qhgO8qYAAG7zNvTkvmbHVpG7zNvTkvmbHVpyPTfUnXmHq2dssk7ZFQ25TwAjFX0j3Yq8Sz3WhV9I92KvEs90v4/tU2lYXZpt07/1hmcWHu1gRxAADEamCSFTA4Y2/KiAO8qUAAG7zNvTkvmbHVpG7zNvTkvmbHVpyPTfUnXmHq6dshO2RUNuXQAGIFX0j3Yq8Sz3WhV9I92KvEs90z4/tU2lYXZpt07OLDM4sPdrAjiAAGIVME0KmBwxt+VEAd5UoAAN3mbenJfM2OrSN3mbenJfM2OrTkem+pOvMPV07ZCdsiobcugAMQKvpHuxV4lnutCr6R7sVeJZ7pnx/aptKwuzTbp2cWGZxYe7WBHEAAMQqYJoVMDhjb8qIA7ypQAAbvM29OS+ZsdWkbvM29OS+ZsdWnI9N9SdeYerp2yE7ZFQ25dAAYgVfSPdirxLPdaFX0j3Yq8Sz3TPj+1TaVhdmm3Ts4sMziw92sCOIAAYhUwciFXA4Y3/ACoYDvKlAABu8zb05L5mx1aRucz7UWc58mWp2R9RY6tOR6b6k68w9YTtkfHOUaPjP+NT0j5PyVH9anpHyqO1LeU/y+wfH+So/rU9I+T8lR/Wp6R8l9LDy+xV9I92KvEs928/JUf1qekfKtaQfradXNqrZsxbidZZ2xG/el4FJjJptKwp/wBNNuppxYY++N7Gsje914WBFo8QkI/fG8++N5eD+0JoVcDWRvQqW48tpxDG9o+r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6" name="AutoShape 7" descr="data:image/jpg;base64,/9j/4AAQSkZJRgABAQAAAQABAAD/2wBDAAkGBwgHBgkIBwgKCgkLDRYPDQwMDRsUFRAWIB0iIiAdHx8kKDQsJCYxJx8fLT0tMTU3Ojo6Iys/RD84QzQ5Ojf/2wBDAQoKCg0MDRoPDxo3JR8lNzc3Nzc3Nzc3Nzc3Nzc3Nzc3Nzc3Nzc3Nzc3Nzc3Nzc3Nzc3Nzc3Nzc3Nzc3Nzc3Nzf/wAARCABeAIkDASIAAhEBAxEB/8QAGAABAQEBAQAAAAAAAAAAAAAAAAcGAQj/xAAfEAEAAQEJAAAAAAAAAAAAAAAAAgcDBAUzNnFzs8H/xAAaAQEAAgMBAAAAAAAAAAAAAAAABAcBBQYC/8QAHxEBAAAFBQEAAAAAAAAAAAAAAAECAwU0MnFygbHB/9oADAMBAAIRAxEAPwCGgA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D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7" name="AutoShape 9" descr="data:image/jpg;base64,/9j/4AAQSkZJRgABAQAAAQABAAD/2wBDAAkGBwgHBgkIBwgKCgkLDRYPDQwMDRsUFRAWIB0iIiAdHx8kKDQsJCYxJx8fLT0tMTU3Ojo6Iys/RD84QzQ5Ojf/2wBDAQoKCg0MDRoPDxo3JR8lNzc3Nzc3Nzc3Nzc3Nzc3Nzc3Nzc3Nzc3Nzc3Nzc3Nzc3Nzc3Nzc3Nzc3Nzc3Nzc3Nzf/wAARCABeAIkDASIAAhEBAxEB/8QAGAABAQEBAQAAAAAAAAAAAAAAAAcGAQj/xAAfEAEAAQEJAAAAAAAAAAAAAAAAAgcDBAUzNnFzs8H/xAAaAQEAAgMBAAAAAAAAAAAAAAAABAcBBQYC/8QAHxEBAAAFBQEAAAAAAAAAAAAAAAECAwU0MnFygbHB/9oADAMBAAIRAxEAPwCGgA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D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728" name="Picture 11" descr="Mostra immagine a dimensione in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438400"/>
            <a:ext cx="4587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http://t3.gstatic.com/images?q=tbn:xeGTqiJ6HUdodM:http://aworldofrecipes.net/countries/italy/italiansausagelasagna/italian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657600"/>
            <a:ext cx="4476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5" descr="Mostra immagine a dimensione int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14800"/>
            <a:ext cx="4492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7" descr="Mostra immagine a dimensione int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334000"/>
            <a:ext cx="444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ostra immagine a dimensione in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124200"/>
            <a:ext cx="4587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http://t3.gstatic.com/images?q=tbn:xeGTqiJ6HUdodM:http://aworldofrecipes.net/countries/italy/italiansausagelasagna/italian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572000"/>
            <a:ext cx="4476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6858000" cy="4724399"/>
        </p:xfrm>
        <a:graphic>
          <a:graphicData uri="http://schemas.openxmlformats.org/drawingml/2006/table">
            <a:tbl>
              <a:tblPr/>
              <a:tblGrid>
                <a:gridCol w="1524000"/>
                <a:gridCol w="1286024"/>
                <a:gridCol w="2732205"/>
                <a:gridCol w="1315771"/>
              </a:tblGrid>
              <a:tr h="653896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j-lt"/>
                          <a:ea typeface="MS Mincho"/>
                          <a:cs typeface="Times New Roman"/>
                        </a:rPr>
                        <a:t>Science Lead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j-lt"/>
                          <a:ea typeface="MS Mincho"/>
                          <a:cs typeface="Times New Roman"/>
                        </a:rPr>
                        <a:t>Participant short name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j-lt"/>
                          <a:ea typeface="MS Mincho"/>
                          <a:cs typeface="Times New Roman"/>
                        </a:rPr>
                        <a:t>Participant organisation name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j-lt"/>
                          <a:ea typeface="MS Mincho"/>
                          <a:cs typeface="Times New Roman"/>
                        </a:rPr>
                        <a:t>Country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896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+mj-lt"/>
                          <a:ea typeface="MS Mincho"/>
                          <a:cs typeface="Times New Roman"/>
                        </a:rPr>
                        <a:t>Coordinator:G</a:t>
                      </a:r>
                      <a:r>
                        <a:rPr lang="en-GB" sz="1400" dirty="0" smtClean="0">
                          <a:latin typeface="+mj-lt"/>
                          <a:ea typeface="MS Mincho"/>
                          <a:cs typeface="Times New Roman"/>
                        </a:rPr>
                        <a:t>.</a:t>
                      </a:r>
                      <a:r>
                        <a:rPr lang="en-GB" sz="1400" baseline="0" dirty="0" smtClean="0"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latin typeface="+mj-lt"/>
                          <a:ea typeface="MS Mincho"/>
                          <a:cs typeface="Times New Roman"/>
                        </a:rPr>
                        <a:t>Lapenta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KU Leuven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Katholieke Universiteit Leuven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Belgium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896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j-lt"/>
                          <a:ea typeface="MS Mincho"/>
                          <a:cs typeface="Times New Roman"/>
                        </a:rPr>
                        <a:t>V.</a:t>
                      </a:r>
                      <a:r>
                        <a:rPr lang="en-GB" sz="1400" baseline="0" dirty="0" smtClean="0"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latin typeface="+mj-lt"/>
                          <a:ea typeface="MS Mincho"/>
                          <a:cs typeface="Times New Roman"/>
                        </a:rPr>
                        <a:t>Pierrard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BISA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Belgian Institute for Space </a:t>
                      </a:r>
                      <a:r>
                        <a:rPr lang="en-GB" sz="1400" dirty="0" err="1">
                          <a:latin typeface="+mj-lt"/>
                          <a:ea typeface="MS Mincho"/>
                          <a:cs typeface="Times New Roman"/>
                        </a:rPr>
                        <a:t>Aeronomy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Belgium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90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j-lt"/>
                          <a:ea typeface="MS Mincho"/>
                          <a:cs typeface="Times New Roman"/>
                        </a:rPr>
                        <a:t>F.</a:t>
                      </a:r>
                      <a:r>
                        <a:rPr lang="en-GB" sz="1400" baseline="0" dirty="0" smtClean="0"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latin typeface="+mj-lt"/>
                          <a:ea typeface="MS Mincho"/>
                          <a:cs typeface="Times New Roman"/>
                        </a:rPr>
                        <a:t>Califano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UNIPI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+mj-lt"/>
                          <a:ea typeface="MS Mincho"/>
                          <a:cs typeface="Times New Roman"/>
                        </a:rPr>
                        <a:t>Università</a:t>
                      </a: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400" dirty="0" err="1">
                          <a:latin typeface="+mj-lt"/>
                          <a:ea typeface="MS Mincho"/>
                          <a:cs typeface="Times New Roman"/>
                        </a:rPr>
                        <a:t>di</a:t>
                      </a: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 Pisa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Italy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90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j-lt"/>
                          <a:ea typeface="MS Mincho"/>
                          <a:cs typeface="Times New Roman"/>
                        </a:rPr>
                        <a:t>A. </a:t>
                      </a:r>
                      <a:r>
                        <a:rPr lang="en-GB" sz="1400" dirty="0" err="1" smtClean="0">
                          <a:latin typeface="+mj-lt"/>
                          <a:ea typeface="MS Mincho"/>
                          <a:cs typeface="Times New Roman"/>
                        </a:rPr>
                        <a:t>Nordlund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UCPH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+mj-lt"/>
                          <a:ea typeface="MS Mincho"/>
                          <a:cs typeface="Times New Roman"/>
                        </a:rPr>
                        <a:t>Københavns</a:t>
                      </a: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400" dirty="0" err="1">
                          <a:latin typeface="+mj-lt"/>
                          <a:ea typeface="MS Mincho"/>
                          <a:cs typeface="Times New Roman"/>
                        </a:rPr>
                        <a:t>Universitet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Denmark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896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j-lt"/>
                          <a:ea typeface="MS Mincho"/>
                          <a:cs typeface="Times New Roman"/>
                        </a:rPr>
                        <a:t>A.</a:t>
                      </a:r>
                      <a:r>
                        <a:rPr lang="en-GB" sz="1400" baseline="0" dirty="0" smtClean="0"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latin typeface="+mj-lt"/>
                          <a:ea typeface="MS Mincho"/>
                          <a:cs typeface="Times New Roman"/>
                        </a:rPr>
                        <a:t>Bemporad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OATO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j-lt"/>
                          <a:ea typeface="MS Mincho"/>
                          <a:cs typeface="Times New Roman"/>
                        </a:rPr>
                        <a:t>Astronomical Observatory Turin - Istituto Nazionale di  Astrofisica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Italy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845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j-lt"/>
                          <a:ea typeface="MS Mincho"/>
                          <a:cs typeface="Times New Roman"/>
                        </a:rPr>
                        <a:t>P.</a:t>
                      </a:r>
                      <a:r>
                        <a:rPr lang="en-GB" sz="1400" baseline="0" dirty="0" smtClean="0">
                          <a:latin typeface="+mj-lt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latin typeface="+mj-lt"/>
                          <a:ea typeface="MS Mincho"/>
                          <a:cs typeface="Times New Roman"/>
                        </a:rPr>
                        <a:t>Travnicek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ASI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Astronomical Institute, Academy of Sciences of the Czech Republic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Czech Republic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90"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j-lt"/>
                          <a:ea typeface="MS Mincho"/>
                          <a:cs typeface="Times New Roman"/>
                        </a:rPr>
                        <a:t>C.</a:t>
                      </a:r>
                      <a:r>
                        <a:rPr lang="en-GB" sz="1400" baseline="0" dirty="0" smtClean="0">
                          <a:latin typeface="+mj-lt"/>
                          <a:ea typeface="MS Mincho"/>
                          <a:cs typeface="Times New Roman"/>
                        </a:rPr>
                        <a:t> Parnell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USTAN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121285" indent="9144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j-lt"/>
                          <a:ea typeface="MS Mincho"/>
                          <a:cs typeface="Times New Roman"/>
                        </a:rPr>
                        <a:t>University of St Andrews</a:t>
                      </a:r>
                      <a:endParaRPr lang="it-IT" sz="140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+mj-lt"/>
                          <a:ea typeface="MS Mincho"/>
                          <a:cs typeface="Times New Roman"/>
                        </a:rPr>
                        <a:t>Scotland, UK</a:t>
                      </a:r>
                      <a:endParaRPr lang="it-IT" sz="1400" dirty="0">
                        <a:latin typeface="+mj-lt"/>
                        <a:ea typeface="MS Mincho"/>
                        <a:cs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http://old.coldjet.com/graphics/Flag%20UK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6096000"/>
            <a:ext cx="4572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4370388"/>
            <a:ext cx="2232025" cy="223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609600" y="6648450"/>
            <a:ext cx="13970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1000" dirty="0">
                <a:solidFill>
                  <a:schemeClr val="tx1"/>
                </a:solidFill>
                <a:latin typeface="Helvetica Neue"/>
                <a:sym typeface="Helvetica Neue"/>
              </a:rPr>
              <a:t>TRACE September 2005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225" y="4370388"/>
            <a:ext cx="2232025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/>
          </p:cNvSpPr>
          <p:nvPr/>
        </p:nvSpPr>
        <p:spPr bwMode="auto">
          <a:xfrm>
            <a:off x="3505200" y="6648450"/>
            <a:ext cx="1395413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1000" dirty="0">
                <a:solidFill>
                  <a:schemeClr val="tx1"/>
                </a:solidFill>
                <a:latin typeface="Helvetica Neue"/>
                <a:sym typeface="Helvetica Neue"/>
              </a:rPr>
              <a:t>LASCO September 2002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38" y="4370388"/>
            <a:ext cx="2232025" cy="223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/>
          </p:cNvSpPr>
          <p:nvPr/>
        </p:nvSpPr>
        <p:spPr bwMode="auto">
          <a:xfrm>
            <a:off x="6265863" y="6648450"/>
            <a:ext cx="99225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1000" dirty="0">
                <a:solidFill>
                  <a:schemeClr val="tx1"/>
                </a:solidFill>
                <a:latin typeface="Helvetica Neue"/>
                <a:sym typeface="Helvetica Neue"/>
              </a:rPr>
              <a:t>IMAGE July 2000</a:t>
            </a:r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0863" y="990600"/>
            <a:ext cx="5492750" cy="300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6" name="Rectangle 13"/>
          <p:cNvSpPr>
            <a:spLocks/>
          </p:cNvSpPr>
          <p:nvPr/>
        </p:nvSpPr>
        <p:spPr bwMode="auto">
          <a:xfrm>
            <a:off x="2428875" y="1562100"/>
            <a:ext cx="3276600" cy="1143000"/>
          </a:xfrm>
          <a:prstGeom prst="rect">
            <a:avLst/>
          </a:prstGeom>
          <a:noFill/>
          <a:ln w="38100">
            <a:solidFill>
              <a:srgbClr val="8000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/>
          </a:p>
        </p:txBody>
      </p:sp>
      <p:sp>
        <p:nvSpPr>
          <p:cNvPr id="19467" name="Rectangle 14"/>
          <p:cNvSpPr>
            <a:spLocks/>
          </p:cNvSpPr>
          <p:nvPr/>
        </p:nvSpPr>
        <p:spPr bwMode="auto">
          <a:xfrm>
            <a:off x="5045075" y="1857375"/>
            <a:ext cx="1411288" cy="129540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/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6375400" y="2187575"/>
            <a:ext cx="733425" cy="349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/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5419725" y="2081213"/>
            <a:ext cx="376238" cy="374650"/>
          </a:xfrm>
          <a:prstGeom prst="rect">
            <a:avLst/>
          </a:prstGeom>
          <a:noFill/>
          <a:ln w="38100">
            <a:solidFill>
              <a:srgbClr val="FF8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/>
          </a:p>
        </p:txBody>
      </p:sp>
      <p:sp>
        <p:nvSpPr>
          <p:cNvPr id="19470" name="Rectangle 17"/>
          <p:cNvSpPr>
            <a:spLocks/>
          </p:cNvSpPr>
          <p:nvPr/>
        </p:nvSpPr>
        <p:spPr bwMode="auto">
          <a:xfrm>
            <a:off x="3438525" y="1357313"/>
            <a:ext cx="1258888" cy="1714500"/>
          </a:xfrm>
          <a:prstGeom prst="rect">
            <a:avLst/>
          </a:prstGeom>
          <a:noFill/>
          <a:ln w="38100">
            <a:solidFill>
              <a:srgbClr val="9999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/>
          </a:p>
        </p:txBody>
      </p:sp>
      <p:sp>
        <p:nvSpPr>
          <p:cNvPr id="19471" name="Rectangle 19"/>
          <p:cNvSpPr>
            <a:spLocks/>
          </p:cNvSpPr>
          <p:nvPr/>
        </p:nvSpPr>
        <p:spPr bwMode="auto">
          <a:xfrm>
            <a:off x="5795963" y="2232025"/>
            <a:ext cx="293687" cy="304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/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 rot="10800000">
            <a:off x="7110413" y="2527300"/>
            <a:ext cx="762000" cy="309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Rectangle 21"/>
          <p:cNvSpPr>
            <a:spLocks/>
          </p:cNvSpPr>
          <p:nvPr/>
        </p:nvSpPr>
        <p:spPr bwMode="auto">
          <a:xfrm>
            <a:off x="7916863" y="2739038"/>
            <a:ext cx="647613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900" b="1" dirty="0" err="1">
                <a:solidFill>
                  <a:schemeClr val="tx1"/>
                </a:solidFill>
                <a:latin typeface="Helvetica Neue"/>
                <a:sym typeface="Helvetica Neue"/>
              </a:rPr>
              <a:t>magnetotail</a:t>
            </a:r>
            <a:endParaRPr lang="en-US" sz="900" b="1" dirty="0">
              <a:solidFill>
                <a:schemeClr val="tx1"/>
              </a:solidFill>
              <a:latin typeface="Helvetica Neue"/>
              <a:sym typeface="Helvetica Neue"/>
            </a:endParaRPr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 flipH="1">
            <a:off x="6083300" y="1498600"/>
            <a:ext cx="1452563" cy="7334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Rectangle 23"/>
          <p:cNvSpPr>
            <a:spLocks/>
          </p:cNvSpPr>
          <p:nvPr/>
        </p:nvSpPr>
        <p:spPr bwMode="auto">
          <a:xfrm>
            <a:off x="7634288" y="1407126"/>
            <a:ext cx="621965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900" b="1" dirty="0">
                <a:solidFill>
                  <a:schemeClr val="tx1"/>
                </a:solidFill>
                <a:latin typeface="Helvetica Neue"/>
                <a:sym typeface="Helvetica Neue"/>
              </a:rPr>
              <a:t>ionosphere</a:t>
            </a:r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 rot="10800000">
            <a:off x="6457950" y="3152775"/>
            <a:ext cx="1458913" cy="847725"/>
          </a:xfrm>
          <a:prstGeom prst="line">
            <a:avLst/>
          </a:prstGeom>
          <a:noFill/>
          <a:ln w="38100">
            <a:solidFill>
              <a:srgbClr val="808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Rectangle 25"/>
          <p:cNvSpPr>
            <a:spLocks/>
          </p:cNvSpPr>
          <p:nvPr/>
        </p:nvSpPr>
        <p:spPr bwMode="auto">
          <a:xfrm>
            <a:off x="7927975" y="3978876"/>
            <a:ext cx="859210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900" b="1" dirty="0">
                <a:solidFill>
                  <a:schemeClr val="tx1"/>
                </a:solidFill>
                <a:latin typeface="Helvetica Neue"/>
                <a:sym typeface="Helvetica Neue"/>
              </a:rPr>
              <a:t>magnetosphere</a:t>
            </a:r>
          </a:p>
        </p:txBody>
      </p:sp>
      <p:sp>
        <p:nvSpPr>
          <p:cNvPr id="19478" name="Line 26"/>
          <p:cNvSpPr>
            <a:spLocks noChangeShapeType="1"/>
          </p:cNvSpPr>
          <p:nvPr/>
        </p:nvSpPr>
        <p:spPr bwMode="auto">
          <a:xfrm rot="10800000">
            <a:off x="5484813" y="2446338"/>
            <a:ext cx="842962" cy="171450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Rectangle 27"/>
          <p:cNvSpPr>
            <a:spLocks/>
          </p:cNvSpPr>
          <p:nvPr/>
        </p:nvSpPr>
        <p:spPr bwMode="auto">
          <a:xfrm>
            <a:off x="6345238" y="4148738"/>
            <a:ext cx="647613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900" b="1" dirty="0">
                <a:solidFill>
                  <a:schemeClr val="tx1"/>
                </a:solidFill>
                <a:latin typeface="Helvetica Neue"/>
                <a:sym typeface="Helvetica Neue"/>
              </a:rPr>
              <a:t>polar cusps</a:t>
            </a:r>
          </a:p>
        </p:txBody>
      </p:sp>
      <p:sp>
        <p:nvSpPr>
          <p:cNvPr id="19480" name="Line 28"/>
          <p:cNvSpPr>
            <a:spLocks noChangeShapeType="1"/>
          </p:cNvSpPr>
          <p:nvPr/>
        </p:nvSpPr>
        <p:spPr bwMode="auto">
          <a:xfrm rot="10800000">
            <a:off x="4154488" y="2705100"/>
            <a:ext cx="344487" cy="1439863"/>
          </a:xfrm>
          <a:prstGeom prst="line">
            <a:avLst/>
          </a:prstGeom>
          <a:noFill/>
          <a:ln w="38100">
            <a:solidFill>
              <a:srgbClr val="80004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Rectangle 29"/>
          <p:cNvSpPr>
            <a:spLocks/>
          </p:cNvSpPr>
          <p:nvPr/>
        </p:nvSpPr>
        <p:spPr bwMode="auto">
          <a:xfrm>
            <a:off x="4073525" y="4148738"/>
            <a:ext cx="1955664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/>
            <a:r>
              <a:rPr lang="en-US" sz="900" b="1" dirty="0">
                <a:solidFill>
                  <a:schemeClr val="tx1"/>
                </a:solidFill>
                <a:latin typeface="Helvetica Neue"/>
                <a:sym typeface="Helvetica Neue"/>
              </a:rPr>
              <a:t>sun-to-earth</a:t>
            </a:r>
            <a:r>
              <a:rPr lang="en-US" sz="900" b="1" dirty="0">
                <a:latin typeface="Helvetica Neue"/>
                <a:sym typeface="Helvetica Neue"/>
              </a:rPr>
              <a:t> sun-effect propagation</a:t>
            </a:r>
          </a:p>
        </p:txBody>
      </p:sp>
      <p:sp>
        <p:nvSpPr>
          <p:cNvPr id="19482" name="Line 30"/>
          <p:cNvSpPr>
            <a:spLocks noChangeShapeType="1"/>
          </p:cNvSpPr>
          <p:nvPr/>
        </p:nvSpPr>
        <p:spPr bwMode="auto">
          <a:xfrm rot="10800000" flipH="1">
            <a:off x="1482725" y="3065463"/>
            <a:ext cx="1955800" cy="936625"/>
          </a:xfrm>
          <a:prstGeom prst="line">
            <a:avLst/>
          </a:prstGeom>
          <a:noFill/>
          <a:ln w="38100">
            <a:solidFill>
              <a:srgbClr val="999999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Rectangle 31"/>
          <p:cNvSpPr>
            <a:spLocks/>
          </p:cNvSpPr>
          <p:nvPr/>
        </p:nvSpPr>
        <p:spPr bwMode="auto">
          <a:xfrm>
            <a:off x="482600" y="3960813"/>
            <a:ext cx="1222375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900" b="1" dirty="0">
                <a:solidFill>
                  <a:schemeClr val="tx1"/>
                </a:solidFill>
                <a:latin typeface="Helvetica Neue"/>
                <a:sym typeface="Helvetica Neue"/>
              </a:rPr>
              <a:t>interplanetary plasmas, dust...</a:t>
            </a:r>
          </a:p>
        </p:txBody>
      </p:sp>
      <p:sp>
        <p:nvSpPr>
          <p:cNvPr id="19484" name="Line 35"/>
          <p:cNvSpPr>
            <a:spLocks noChangeShapeType="1"/>
          </p:cNvSpPr>
          <p:nvPr/>
        </p:nvSpPr>
        <p:spPr bwMode="auto">
          <a:xfrm rot="10800000" flipH="1">
            <a:off x="1231900" y="1347788"/>
            <a:ext cx="1346200" cy="106045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Rectangle 36"/>
          <p:cNvSpPr>
            <a:spLocks/>
          </p:cNvSpPr>
          <p:nvPr/>
        </p:nvSpPr>
        <p:spPr bwMode="auto">
          <a:xfrm>
            <a:off x="401638" y="2379663"/>
            <a:ext cx="1223962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900" b="1" dirty="0">
                <a:solidFill>
                  <a:schemeClr val="tx1"/>
                </a:solidFill>
                <a:latin typeface="Helvetica Neue"/>
                <a:sym typeface="Helvetica Neue"/>
              </a:rPr>
              <a:t>solar environment</a:t>
            </a:r>
          </a:p>
        </p:txBody>
      </p:sp>
      <p:sp>
        <p:nvSpPr>
          <p:cNvPr id="19486" name="Rectangle 2"/>
          <p:cNvSpPr>
            <a:spLocks noChangeArrowheads="1"/>
          </p:cNvSpPr>
          <p:nvPr/>
        </p:nvSpPr>
        <p:spPr bwMode="auto">
          <a:xfrm>
            <a:off x="431800" y="0"/>
            <a:ext cx="8229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15000"/>
              </a:lnSpc>
            </a:pPr>
            <a:endParaRPr lang="en-US" sz="2400" b="1" i="1" dirty="0">
              <a:latin typeface="+mj-lt"/>
            </a:endParaRPr>
          </a:p>
        </p:txBody>
      </p:sp>
      <p:sp>
        <p:nvSpPr>
          <p:cNvPr id="19487" name="Slide Number Placeholder 30"/>
          <p:cNvSpPr txBox="1">
            <a:spLocks noGrp="1"/>
          </p:cNvSpPr>
          <p:nvPr/>
        </p:nvSpPr>
        <p:spPr bwMode="auto">
          <a:xfrm>
            <a:off x="8540750" y="6497638"/>
            <a:ext cx="4429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fld id="{7F4EEE2B-0AE6-4D0B-925D-AD3DB4D68A6B}" type="slidenum">
              <a:rPr lang="nl-NL" sz="1000">
                <a:solidFill>
                  <a:srgbClr val="FFFF00"/>
                </a:solidFill>
              </a:rPr>
              <a:pPr algn="l"/>
              <a:t>3</a:t>
            </a:fld>
            <a:endParaRPr lang="nl-NL" sz="1000">
              <a:solidFill>
                <a:srgbClr val="FFFF00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914400" y="19050"/>
            <a:ext cx="7239000" cy="971550"/>
          </a:xfrm>
          <a:prstGeom prst="rect">
            <a:avLst/>
          </a:prstGeom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/>
            <a:r>
              <a:rPr lang="en-US" sz="3200" b="1" cap="all" dirty="0" smtClean="0">
                <a:latin typeface="+mj-lt"/>
              </a:rPr>
              <a:t>Fundamental challenge of space weather </a:t>
            </a:r>
            <a:r>
              <a:rPr lang="en-US" sz="3200" b="1" cap="all" dirty="0" err="1" smtClean="0">
                <a:latin typeface="+mj-lt"/>
              </a:rPr>
              <a:t>modelling</a:t>
            </a:r>
            <a:r>
              <a:rPr lang="en-US" sz="3200" b="1" cap="all" dirty="0" smtClean="0">
                <a:latin typeface="+mj-lt"/>
              </a:rPr>
              <a:t>: multiple </a:t>
            </a:r>
            <a:r>
              <a:rPr lang="en-US" sz="3200" b="1" cap="all" dirty="0" err="1" smtClean="0">
                <a:latin typeface="+mj-lt"/>
              </a:rPr>
              <a:t>phyiscs</a:t>
            </a:r>
            <a:endParaRPr lang="en-US" sz="3200" b="1" cap="all" dirty="0" smtClean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 descr="http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4" cstate="print">
            <a:lum bright="58000" contrast="-50000"/>
          </a:blip>
          <a:srcRect/>
          <a:stretch>
            <a:fillRect/>
          </a:stretch>
        </p:blipFill>
        <p:spPr bwMode="auto">
          <a:xfrm>
            <a:off x="7086600" y="4032550"/>
            <a:ext cx="2057400" cy="28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7239000" y="4876800"/>
          <a:ext cx="1679575" cy="1098604"/>
        </p:xfrm>
        <a:graphic>
          <a:graphicData uri="http://schemas.openxmlformats.org/presentationml/2006/ole">
            <p:oleObj spid="_x0000_s41986" name="Equation" r:id="rId5" imgW="1244520" imgH="812520" progId="Equation.3">
              <p:embed/>
            </p:oleObj>
          </a:graphicData>
        </a:graphic>
      </p:graphicFrame>
      <p:pic>
        <p:nvPicPr>
          <p:cNvPr id="1029" name="Picture 18"/>
          <p:cNvPicPr>
            <a:picLocks noChangeAspect="1" noChangeArrowheads="1"/>
          </p:cNvPicPr>
          <p:nvPr/>
        </p:nvPicPr>
        <p:blipFill>
          <a:blip r:embed="rId6" cstate="print">
            <a:lum bright="64000" contrast="-46000"/>
          </a:blip>
          <a:srcRect/>
          <a:stretch>
            <a:fillRect/>
          </a:stretch>
        </p:blipFill>
        <p:spPr bwMode="auto">
          <a:xfrm>
            <a:off x="4572000" y="4038600"/>
            <a:ext cx="20959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High performance computer simulation of </a:t>
            </a:r>
            <a:br>
              <a:rPr lang="en-US" dirty="0" smtClean="0"/>
            </a:br>
            <a:r>
              <a:rPr lang="en-US" dirty="0" smtClean="0"/>
              <a:t>space weather</a:t>
            </a:r>
            <a:endParaRPr lang="en-US" dirty="0" smtClean="0"/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4724400" y="4648200"/>
          <a:ext cx="1897590" cy="1690209"/>
        </p:xfrm>
        <a:graphic>
          <a:graphicData uri="http://schemas.openxmlformats.org/presentationml/2006/ole">
            <p:oleObj spid="_x0000_s41987" name="Equation" r:id="rId7" imgW="1396800" imgH="1244520" progId="Equation.3">
              <p:embed/>
            </p:oleObj>
          </a:graphicData>
        </a:graphic>
      </p:graphicFrame>
      <p:sp>
        <p:nvSpPr>
          <p:cNvPr id="1038" name="Line 23"/>
          <p:cNvSpPr>
            <a:spLocks noChangeShapeType="1"/>
          </p:cNvSpPr>
          <p:nvPr/>
        </p:nvSpPr>
        <p:spPr bwMode="auto">
          <a:xfrm>
            <a:off x="2160588" y="3827463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21" name="Picture 4" descr="N090323_4_13.jpg (704×572)"/>
          <p:cNvPicPr>
            <a:picLocks noChangeAspect="1" noChangeArrowheads="1"/>
          </p:cNvPicPr>
          <p:nvPr/>
        </p:nvPicPr>
        <p:blipFill>
          <a:blip r:embed="rId8" cstate="print"/>
          <a:srcRect t="12560" b="12088"/>
          <a:stretch>
            <a:fillRect/>
          </a:stretch>
        </p:blipFill>
        <p:spPr bwMode="auto">
          <a:xfrm>
            <a:off x="177800" y="1231900"/>
            <a:ext cx="4462136" cy="27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http://pcmagazine.zdnet.nl/zd_images/2008/19/080508_nasasupercompu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148500"/>
            <a:ext cx="3733800" cy="270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vub.ac.be/e-brief/data/images/images/vsc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124200"/>
            <a:ext cx="1808974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77800" y="1231900"/>
            <a:ext cx="1749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Agency FB" pitchFamily="34" charset="0"/>
              </a:rPr>
              <a:t>KU Leuven</a:t>
            </a:r>
          </a:p>
        </p:txBody>
      </p:sp>
      <p:graphicFrame>
        <p:nvGraphicFramePr>
          <p:cNvPr id="29" name="Diagram 28"/>
          <p:cNvGraphicFramePr/>
          <p:nvPr/>
        </p:nvGraphicFramePr>
        <p:xfrm>
          <a:off x="5334000" y="1295400"/>
          <a:ext cx="3505199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New FP7 project on space weather modelling</a:t>
            </a:r>
            <a:endParaRPr lang="en-US" smtClean="0"/>
          </a:p>
        </p:txBody>
      </p:sp>
      <p:sp>
        <p:nvSpPr>
          <p:cNvPr id="30725" name="AutoShape 5" descr="data:image/jpg;base64,/9j/4AAQSkZJRgABAQAAAQABAAD/2wBDAAkGBwgHBgkIBwgKCgkLDRYPDQwMDRsUFRAWIB0iIiAdHx8kKDQsJCYxJx8fLT0tMTU3Ojo6Iys/RD84QzQ5Ojf/2wBDAQoKCg0MDRoPDxo3JR8lNzc3Nzc3Nzc3Nzc3Nzc3Nzc3Nzc3Nzc3Nzc3Nzc3Nzc3Nzc3Nzc3Nzc3Nzc3Nzc3Nzf/wAARCABeAI0DASIAAhEBAxEB/8QAHAABAAICAwEAAAAAAAAAAAAAAAIGAQUDBwgE/8QAMBABAAEBAwoFBQADAAAAAAAAAAEDAjZBBQYHEzFhc3SxwREhkZLRBBIVUlMiI1H/xAAbAQACAgMBAAAAAAAAAAAAAAAAAQQHAgMFBv/EACIRAQACAgICAwADAAAAAAAAAAABAgRxMTQRMwUSMiEiJP/aAAwDAQACEQMRAD8A6NAAAABu8zYic6MlxMRMT9TY8pje0jd5m3pyXzNjq05HpvqTrzD1VNClMz/pseyGNRR/jT9kOSdssqjtafKe4tRR/jT9kM6ij/Gn7Icgx+0hxaij/Gn7IVnSLSp2M2ak2adizOts+cWfDCVrVfSPdirxLPdLwLTOTTaVg9mm3TkxHnsY8I3JTiPdLAiP4hHwjceEbkgz8I+EbkKnh5OVCpgIY2j+qhgO8qYAAG7zNvTkvmbHVpG7zNvTkvmbHVpyPTfUnXmHq2dssk7ZFQ25TwAjFX0j3Yq8Sz3WhV9I92KvEs90v4/tU2lYXZpt07/1hmcWHu1gRxAADEamCSFTA4Y2/KiAO8qUAAG7zNvTkvmbHVpG7zNvTkvmbHVpyPTfUnXmHq6dshO2RUNuXQAGIFX0j3Yq8Sz3WhV9I92KvEs90z4/tU2lYXZpt07OLDM4sPdrAjiAAGIVME0KmBwxt+VEAd5UoAAN3mbenJfM2OrSN3mbenJfM2OrTkem+pOvMPV07ZCdsiobcugAMQKvpHuxV4lnutCr6R7sVeJZ7pnx/aptKwuzTbp2cWGZxYe7WBHEAAMQqYJoVMDhjb8qIA7ypQAAbvM29OS+ZsdWkbvM29OS+ZsdWnI9N9SdeYerp2yE7ZFQ25dAAYgVfSPdirxLPdaFX0j3Yq8Sz3TPj+1TaVhdmm3Ts4sMziw92sCOIAAYhUwciFXA4Y3/ACoYDvKlAABu8zb05L5mx1aRucz7UWc58mWp2R9RY6tOR6b6k68w9YTtkfHOUaPjP+NT0j5PyVH9anpHyqO1LeU/y+wfH+So/rU9I+T8lR/Wp6R8l9LDy+xV9I92KvEs928/JUf1qekfKtaQfradXNqrZsxbidZZ2xG/el4FJjJptKwp/wBNNuppxYY++N7Gsje914WBFo8QkI/fG8++N5eD+0JoVcDWRvQqW48tpxDG9o+r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6" name="AutoShape 7" descr="data:image/jpg;base64,/9j/4AAQSkZJRgABAQAAAQABAAD/2wBDAAkGBwgHBgkIBwgKCgkLDRYPDQwMDRsUFRAWIB0iIiAdHx8kKDQsJCYxJx8fLT0tMTU3Ojo6Iys/RD84QzQ5Ojf/2wBDAQoKCg0MDRoPDxo3JR8lNzc3Nzc3Nzc3Nzc3Nzc3Nzc3Nzc3Nzc3Nzc3Nzc3Nzc3Nzc3Nzc3Nzc3Nzc3Nzc3Nzf/wAARCABeAIkDASIAAhEBAxEB/8QAGAABAQEBAQAAAAAAAAAAAAAAAAcGAQj/xAAfEAEAAQEJAAAAAAAAAAAAAAAAAgcDBAUzNnFzs8H/xAAaAQEAAgMBAAAAAAAAAAAAAAAABAcBBQYC/8QAHxEBAAAFBQEAAAAAAAAAAAAAAAECAwU0MnFygbHB/9oADAMBAAIRAxEAPwCGgA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D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7" name="AutoShape 9" descr="data:image/jpg;base64,/9j/4AAQSkZJRgABAQAAAQABAAD/2wBDAAkGBwgHBgkIBwgKCgkLDRYPDQwMDRsUFRAWIB0iIiAdHx8kKDQsJCYxJx8fLT0tMTU3Ojo6Iys/RD84QzQ5Ojf/2wBDAQoKCg0MDRoPDxo3JR8lNzc3Nzc3Nzc3Nzc3Nzc3Nzc3Nzc3Nzc3Nzc3Nzc3Nzc3Nzc3Nzc3Nzc3Nzc3Nzc3Nzf/wAARCABeAIkDASIAAhEBAxEB/8QAGAABAQEBAQAAAAAAAAAAAAAAAAcGAQj/xAAfEAEAAQEJAAAAAAAAAAAAAAAAAgcDBAUzNnFzs8H/xAAaAQEAAgMBAAAAAAAAAAAAAAAABAcBBQYC/8QAHxEBAAAFBQEAAAAAAAAAAAAAAAECAwU0MnFygbHB/9oADAMBAAIRAxEAPwCGgA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CdgOiUyAA63dFtf3LituuTCN3RbX9y4rbrkh3DEq8Y+PUuqD0aAqVPAAE/qvlYfvPxQE/qvlYfvPxs7Tly9tjaM2nv8ToB2KwwAZAATsB0SmQAHW7otr+5cVt1yYRu6La/uXFbdckO4YlXjHx6l1QejQFSp4AAn9V8rD95+KAn9V8rD95+NnacuXtsbRm09/idAOxWGADIAD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85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7519988" y="3473450"/>
            <a:ext cx="652462" cy="650875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13"/>
          <p:cNvSpPr>
            <a:spLocks/>
          </p:cNvSpPr>
          <p:nvPr/>
        </p:nvSpPr>
        <p:spPr bwMode="auto">
          <a:xfrm>
            <a:off x="2697163" y="1522413"/>
            <a:ext cx="66675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6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km</a:t>
            </a:r>
          </a:p>
        </p:txBody>
      </p:sp>
      <p:sp>
        <p:nvSpPr>
          <p:cNvPr id="20490" name="Rectangle 14"/>
          <p:cNvSpPr>
            <a:spLocks/>
          </p:cNvSpPr>
          <p:nvPr/>
        </p:nvSpPr>
        <p:spPr bwMode="auto">
          <a:xfrm>
            <a:off x="2697163" y="3270250"/>
            <a:ext cx="666750" cy="17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5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km</a:t>
            </a:r>
          </a:p>
        </p:txBody>
      </p:sp>
      <p:sp>
        <p:nvSpPr>
          <p:cNvPr id="20491" name="Rectangle 15"/>
          <p:cNvSpPr>
            <a:spLocks/>
          </p:cNvSpPr>
          <p:nvPr/>
        </p:nvSpPr>
        <p:spPr bwMode="auto">
          <a:xfrm>
            <a:off x="2697163" y="3584575"/>
            <a:ext cx="66675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3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km</a:t>
            </a:r>
          </a:p>
        </p:txBody>
      </p:sp>
      <p:sp>
        <p:nvSpPr>
          <p:cNvPr id="20492" name="Rectangle 16"/>
          <p:cNvSpPr>
            <a:spLocks/>
          </p:cNvSpPr>
          <p:nvPr/>
        </p:nvSpPr>
        <p:spPr bwMode="auto">
          <a:xfrm>
            <a:off x="2697163" y="4256088"/>
            <a:ext cx="66675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2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km</a:t>
            </a:r>
          </a:p>
        </p:txBody>
      </p:sp>
      <p:sp>
        <p:nvSpPr>
          <p:cNvPr id="20493" name="Rectangle 17"/>
          <p:cNvSpPr>
            <a:spLocks/>
          </p:cNvSpPr>
          <p:nvPr/>
        </p:nvSpPr>
        <p:spPr bwMode="auto">
          <a:xfrm>
            <a:off x="2697163" y="4572000"/>
            <a:ext cx="66675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0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km</a:t>
            </a:r>
          </a:p>
        </p:txBody>
      </p:sp>
      <p:sp>
        <p:nvSpPr>
          <p:cNvPr id="20494" name="Rectangle 18"/>
          <p:cNvSpPr>
            <a:spLocks/>
          </p:cNvSpPr>
          <p:nvPr/>
        </p:nvSpPr>
        <p:spPr bwMode="auto">
          <a:xfrm>
            <a:off x="2678113" y="5330825"/>
            <a:ext cx="70485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-1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km</a:t>
            </a:r>
          </a:p>
        </p:txBody>
      </p:sp>
      <p:sp>
        <p:nvSpPr>
          <p:cNvPr id="20495" name="AutoShape 19"/>
          <p:cNvSpPr>
            <a:spLocks/>
          </p:cNvSpPr>
          <p:nvPr/>
        </p:nvSpPr>
        <p:spPr bwMode="auto">
          <a:xfrm>
            <a:off x="3575050" y="3511550"/>
            <a:ext cx="2217738" cy="20018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80000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en-US" sz="1600"/>
          </a:p>
        </p:txBody>
      </p:sp>
      <p:sp>
        <p:nvSpPr>
          <p:cNvPr id="20496" name="AutoShape 20"/>
          <p:cNvSpPr>
            <a:spLocks/>
          </p:cNvSpPr>
          <p:nvPr/>
        </p:nvSpPr>
        <p:spPr bwMode="auto">
          <a:xfrm rot="10800000" flipH="1">
            <a:off x="3575050" y="1508125"/>
            <a:ext cx="2217738" cy="20034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7600"/>
              </a:gs>
              <a:gs pos="100000">
                <a:srgbClr val="00FF00">
                  <a:alpha val="50000"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rot="10800000" lIns="0" tIns="0" rIns="0" bIns="0"/>
          <a:lstStyle/>
          <a:p>
            <a:pPr algn="l"/>
            <a:endParaRPr lang="en-US" sz="1600"/>
          </a:p>
        </p:txBody>
      </p:sp>
      <p:sp>
        <p:nvSpPr>
          <p:cNvPr id="20497" name="Rectangle 21"/>
          <p:cNvSpPr>
            <a:spLocks/>
          </p:cNvSpPr>
          <p:nvPr/>
        </p:nvSpPr>
        <p:spPr bwMode="auto">
          <a:xfrm>
            <a:off x="4108450" y="1990725"/>
            <a:ext cx="1152525" cy="563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3000">
                <a:solidFill>
                  <a:srgbClr val="FFFFFF"/>
                </a:solidFill>
                <a:latin typeface="Gill Sans"/>
                <a:sym typeface="Gill Sans"/>
              </a:rPr>
              <a:t>FLUID</a:t>
            </a:r>
          </a:p>
        </p:txBody>
      </p:sp>
      <p:sp>
        <p:nvSpPr>
          <p:cNvPr id="20498" name="Rectangle 22"/>
          <p:cNvSpPr>
            <a:spLocks/>
          </p:cNvSpPr>
          <p:nvPr/>
        </p:nvSpPr>
        <p:spPr bwMode="auto">
          <a:xfrm>
            <a:off x="3890963" y="4921250"/>
            <a:ext cx="1585912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3000">
                <a:solidFill>
                  <a:srgbClr val="FFFFFF"/>
                </a:solidFill>
                <a:latin typeface="Gill Sans"/>
                <a:sym typeface="Gill Sans"/>
              </a:rPr>
              <a:t>KINETIC</a:t>
            </a:r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 rot="10800000" flipH="1">
            <a:off x="2306638" y="3500438"/>
            <a:ext cx="40973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Rectangle 24"/>
          <p:cNvSpPr>
            <a:spLocks/>
          </p:cNvSpPr>
          <p:nvPr/>
        </p:nvSpPr>
        <p:spPr bwMode="auto">
          <a:xfrm>
            <a:off x="2286000" y="2286000"/>
            <a:ext cx="12255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700" b="1" dirty="0">
                <a:solidFill>
                  <a:srgbClr val="FF0000"/>
                </a:solidFill>
                <a:latin typeface="Bank Gothic"/>
                <a:sym typeface="Bank Gothic"/>
              </a:rPr>
              <a:t>SYSTEM </a:t>
            </a:r>
          </a:p>
          <a:p>
            <a:pPr defTabSz="642938"/>
            <a:r>
              <a:rPr lang="en-US" sz="1700" b="1" dirty="0">
                <a:solidFill>
                  <a:srgbClr val="FF0000"/>
                </a:solidFill>
                <a:latin typeface="Bank Gothic"/>
                <a:sym typeface="Bank Gothic"/>
              </a:rPr>
              <a:t>scales</a:t>
            </a:r>
          </a:p>
        </p:txBody>
      </p:sp>
      <p:sp>
        <p:nvSpPr>
          <p:cNvPr id="20501" name="Rectangle 25"/>
          <p:cNvSpPr>
            <a:spLocks/>
          </p:cNvSpPr>
          <p:nvPr/>
        </p:nvSpPr>
        <p:spPr bwMode="auto">
          <a:xfrm>
            <a:off x="2268538" y="3846513"/>
            <a:ext cx="1524000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700" b="1">
                <a:solidFill>
                  <a:srgbClr val="FF0000"/>
                </a:solidFill>
                <a:latin typeface="Bank Gothic"/>
                <a:sym typeface="Bank Gothic"/>
              </a:rPr>
              <a:t>ION scales</a:t>
            </a:r>
          </a:p>
        </p:txBody>
      </p:sp>
      <p:sp>
        <p:nvSpPr>
          <p:cNvPr id="20502" name="Rectangle 26"/>
          <p:cNvSpPr>
            <a:spLocks/>
          </p:cNvSpPr>
          <p:nvPr/>
        </p:nvSpPr>
        <p:spPr bwMode="auto">
          <a:xfrm>
            <a:off x="2324100" y="4768850"/>
            <a:ext cx="1584325" cy="573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700" b="1">
                <a:solidFill>
                  <a:srgbClr val="FF0000"/>
                </a:solidFill>
                <a:latin typeface="Bank Gothic"/>
                <a:sym typeface="Bank Gothic"/>
              </a:rPr>
              <a:t>ELECTRON </a:t>
            </a:r>
          </a:p>
          <a:p>
            <a:pPr defTabSz="642938"/>
            <a:r>
              <a:rPr lang="en-US" sz="1700" b="1">
                <a:solidFill>
                  <a:srgbClr val="FF0000"/>
                </a:solidFill>
                <a:latin typeface="Bank Gothic"/>
                <a:sym typeface="Bank Gothic"/>
              </a:rPr>
              <a:t>scales</a:t>
            </a:r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 rot="10800000" flipH="1">
            <a:off x="2306638" y="4487863"/>
            <a:ext cx="40973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Rectangle 28"/>
          <p:cNvSpPr>
            <a:spLocks/>
          </p:cNvSpPr>
          <p:nvPr/>
        </p:nvSpPr>
        <p:spPr bwMode="auto">
          <a:xfrm>
            <a:off x="5927725" y="1512888"/>
            <a:ext cx="600075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hours</a:t>
            </a:r>
          </a:p>
        </p:txBody>
      </p:sp>
      <p:sp>
        <p:nvSpPr>
          <p:cNvPr id="20505" name="Rectangle 29"/>
          <p:cNvSpPr>
            <a:spLocks/>
          </p:cNvSpPr>
          <p:nvPr/>
        </p:nvSpPr>
        <p:spPr bwMode="auto">
          <a:xfrm>
            <a:off x="6057900" y="3259138"/>
            <a:ext cx="341313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 m</a:t>
            </a:r>
          </a:p>
        </p:txBody>
      </p:sp>
      <p:sp>
        <p:nvSpPr>
          <p:cNvPr id="20506" name="Rectangle 30"/>
          <p:cNvSpPr>
            <a:spLocks/>
          </p:cNvSpPr>
          <p:nvPr/>
        </p:nvSpPr>
        <p:spPr bwMode="auto">
          <a:xfrm>
            <a:off x="6067425" y="3575050"/>
            <a:ext cx="322263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 s</a:t>
            </a:r>
          </a:p>
        </p:txBody>
      </p:sp>
      <p:sp>
        <p:nvSpPr>
          <p:cNvPr id="20507" name="Rectangle 31"/>
          <p:cNvSpPr>
            <a:spLocks/>
          </p:cNvSpPr>
          <p:nvPr/>
        </p:nvSpPr>
        <p:spPr bwMode="auto">
          <a:xfrm>
            <a:off x="5937250" y="4244975"/>
            <a:ext cx="581025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-3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s</a:t>
            </a:r>
          </a:p>
        </p:txBody>
      </p:sp>
      <p:sp>
        <p:nvSpPr>
          <p:cNvPr id="20508" name="Rectangle 32"/>
          <p:cNvSpPr>
            <a:spLocks/>
          </p:cNvSpPr>
          <p:nvPr/>
        </p:nvSpPr>
        <p:spPr bwMode="auto">
          <a:xfrm>
            <a:off x="5937250" y="4560888"/>
            <a:ext cx="581025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-4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s</a:t>
            </a:r>
          </a:p>
        </p:txBody>
      </p:sp>
      <p:sp>
        <p:nvSpPr>
          <p:cNvPr id="20509" name="Rectangle 33"/>
          <p:cNvSpPr>
            <a:spLocks/>
          </p:cNvSpPr>
          <p:nvPr/>
        </p:nvSpPr>
        <p:spPr bwMode="auto">
          <a:xfrm>
            <a:off x="5937250" y="5321300"/>
            <a:ext cx="581025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/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10</a:t>
            </a:r>
            <a:r>
              <a:rPr lang="en-US" sz="1300" b="1" baseline="32000">
                <a:solidFill>
                  <a:schemeClr val="tx1"/>
                </a:solidFill>
                <a:latin typeface="Bank Gothic"/>
                <a:sym typeface="Bank Gothic"/>
              </a:rPr>
              <a:t>-5</a:t>
            </a:r>
            <a:r>
              <a:rPr lang="en-US" sz="1300" b="1">
                <a:solidFill>
                  <a:schemeClr val="tx1"/>
                </a:solidFill>
                <a:latin typeface="Bank Gothic"/>
                <a:sym typeface="Bank Gothic"/>
              </a:rPr>
              <a:t> s</a:t>
            </a:r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774700" y="4254500"/>
            <a:ext cx="292100" cy="1289050"/>
          </a:xfrm>
          <a:prstGeom prst="upArrow">
            <a:avLst>
              <a:gd name="adj1" fmla="val 50000"/>
              <a:gd name="adj2" fmla="val 110326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 flipV="1">
            <a:off x="687388" y="1497013"/>
            <a:ext cx="444500" cy="1579562"/>
          </a:xfrm>
          <a:prstGeom prst="upArrow">
            <a:avLst>
              <a:gd name="adj1" fmla="val 50000"/>
              <a:gd name="adj2" fmla="val 88839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90500" y="1084263"/>
            <a:ext cx="2054409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State of the Art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>
            <a:off x="7683500" y="3886200"/>
            <a:ext cx="306388" cy="1746250"/>
          </a:xfrm>
          <a:prstGeom prst="upArrow">
            <a:avLst>
              <a:gd name="adj1" fmla="val 50000"/>
              <a:gd name="adj2" fmla="val 142487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AutoShape 44"/>
          <p:cNvSpPr>
            <a:spLocks noChangeArrowheads="1"/>
          </p:cNvSpPr>
          <p:nvPr/>
        </p:nvSpPr>
        <p:spPr bwMode="auto">
          <a:xfrm flipV="1">
            <a:off x="7624763" y="1504950"/>
            <a:ext cx="444500" cy="2298700"/>
          </a:xfrm>
          <a:prstGeom prst="upArrow">
            <a:avLst>
              <a:gd name="adj1" fmla="val 50000"/>
              <a:gd name="adj2" fmla="val 129286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7156450" y="1077913"/>
            <a:ext cx="1871859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Goal of </a:t>
            </a:r>
            <a:r>
              <a:rPr lang="en-US" dirty="0" err="1" smtClean="0">
                <a:solidFill>
                  <a:schemeClr val="accent2"/>
                </a:solidFill>
              </a:rPr>
              <a:t>Swiff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600075" y="3357563"/>
            <a:ext cx="652463" cy="650875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17463" y="5878513"/>
            <a:ext cx="9126537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SWIFF allows </a:t>
            </a:r>
            <a:r>
              <a:rPr lang="en-US" dirty="0">
                <a:solidFill>
                  <a:schemeClr val="tx1"/>
                </a:solidFill>
              </a:rPr>
              <a:t>to bridge the micro-macro gap by </a:t>
            </a:r>
            <a:r>
              <a:rPr lang="en-US" dirty="0" smtClean="0">
                <a:solidFill>
                  <a:schemeClr val="tx1"/>
                </a:solidFill>
              </a:rPr>
              <a:t>using new methods to couple fluid and kinetic physics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399032" y="0"/>
            <a:ext cx="7239000" cy="971550"/>
          </a:xfrm>
          <a:prstGeom prst="rect">
            <a:avLst/>
          </a:prstGeom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z="3200" b="1" cap="all" dirty="0" smtClean="0">
                <a:latin typeface="+mj-lt"/>
              </a:rPr>
              <a:t>OUR </a:t>
            </a:r>
            <a:r>
              <a:rPr lang="en-US" sz="3200" b="1" cap="all" dirty="0" smtClean="0">
                <a:latin typeface="+mj-lt"/>
              </a:rPr>
              <a:t>APPROACH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3" y="1320800"/>
            <a:ext cx="5492750" cy="300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86" name="Rectangle 2"/>
          <p:cNvSpPr>
            <a:spLocks noChangeArrowheads="1"/>
          </p:cNvSpPr>
          <p:nvPr/>
        </p:nvSpPr>
        <p:spPr bwMode="auto">
          <a:xfrm>
            <a:off x="431800" y="0"/>
            <a:ext cx="8229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15000"/>
              </a:lnSpc>
            </a:pPr>
            <a:endParaRPr lang="en-US" sz="2400" b="1" i="1" dirty="0">
              <a:latin typeface="+mj-lt"/>
            </a:endParaRPr>
          </a:p>
        </p:txBody>
      </p:sp>
      <p:sp>
        <p:nvSpPr>
          <p:cNvPr id="19487" name="Slide Number Placeholder 30"/>
          <p:cNvSpPr txBox="1">
            <a:spLocks noGrp="1"/>
          </p:cNvSpPr>
          <p:nvPr/>
        </p:nvSpPr>
        <p:spPr bwMode="auto">
          <a:xfrm>
            <a:off x="8540750" y="6497638"/>
            <a:ext cx="4429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fld id="{7F4EEE2B-0AE6-4D0B-925D-AD3DB4D68A6B}" type="slidenum">
              <a:rPr lang="nl-NL" sz="1000">
                <a:solidFill>
                  <a:srgbClr val="FFFF00"/>
                </a:solidFill>
              </a:rPr>
              <a:pPr algn="l"/>
              <a:t>7</a:t>
            </a:fld>
            <a:endParaRPr lang="nl-NL" sz="1000">
              <a:solidFill>
                <a:srgbClr val="FFFF00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914400" y="19050"/>
            <a:ext cx="7239000" cy="971550"/>
          </a:xfrm>
          <a:prstGeom prst="rect">
            <a:avLst/>
          </a:prstGeom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/>
            <a:r>
              <a:rPr lang="en-US" sz="3200" b="1" cap="all" dirty="0" smtClean="0">
                <a:latin typeface="+mj-lt"/>
              </a:rPr>
              <a:t>Fundamental challenge of space weather </a:t>
            </a:r>
            <a:r>
              <a:rPr lang="en-US" sz="3200" b="1" cap="all" dirty="0" smtClean="0">
                <a:latin typeface="+mj-lt"/>
              </a:rPr>
              <a:t>modeling</a:t>
            </a:r>
            <a:r>
              <a:rPr lang="en-US" sz="3200" b="1" cap="all" dirty="0" smtClean="0">
                <a:latin typeface="+mj-lt"/>
              </a:rPr>
              <a:t>: multiple </a:t>
            </a:r>
            <a:r>
              <a:rPr lang="en-US" sz="3200" b="1" cap="all" dirty="0" smtClean="0">
                <a:latin typeface="+mj-lt"/>
              </a:rPr>
              <a:t>physics</a:t>
            </a:r>
            <a:endParaRPr lang="en-US" sz="3200" b="1" cap="all" dirty="0" smtClean="0">
              <a:latin typeface="+mj-lt"/>
            </a:endParaRPr>
          </a:p>
        </p:txBody>
      </p:sp>
      <p:graphicFrame>
        <p:nvGraphicFramePr>
          <p:cNvPr id="33" name="Diagram 32"/>
          <p:cNvGraphicFramePr/>
          <p:nvPr/>
        </p:nvGraphicFramePr>
        <p:xfrm>
          <a:off x="1447800" y="4724400"/>
          <a:ext cx="6096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1447800" y="1371600"/>
            <a:ext cx="2209800" cy="2819400"/>
          </a:xfrm>
          <a:prstGeom prst="rect">
            <a:avLst/>
          </a:prstGeom>
          <a:solidFill>
            <a:schemeClr val="bg2"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0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80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657600" y="1371600"/>
            <a:ext cx="1600200" cy="2819400"/>
          </a:xfrm>
          <a:prstGeom prst="rect">
            <a:avLst/>
          </a:prstGeom>
          <a:solidFill>
            <a:schemeClr val="bg2"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0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80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57800" y="1371600"/>
            <a:ext cx="2286000" cy="2819400"/>
          </a:xfrm>
          <a:prstGeom prst="rect">
            <a:avLst/>
          </a:prstGeom>
          <a:solidFill>
            <a:schemeClr val="bg2"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0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80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2438400" y="4191000"/>
            <a:ext cx="457200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0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80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4191000" y="4191000"/>
            <a:ext cx="457200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0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80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6248400" y="4191000"/>
            <a:ext cx="457200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0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8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INTEL </a:t>
            </a:r>
            <a:r>
              <a:rPr lang="en-US" dirty="0" err="1" smtClean="0"/>
              <a:t>ExaScience</a:t>
            </a:r>
            <a:r>
              <a:rPr lang="en-US" dirty="0" smtClean="0"/>
              <a:t> Lab in Leuven</a:t>
            </a:r>
            <a:endParaRPr lang="en-US" dirty="0"/>
          </a:p>
        </p:txBody>
      </p:sp>
      <p:pic>
        <p:nvPicPr>
          <p:cNvPr id="555010" name="Picture 2" descr="ExaScien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095750" cy="1891088"/>
          </a:xfrm>
          <a:prstGeom prst="rect">
            <a:avLst/>
          </a:prstGeom>
          <a:noFill/>
        </p:spPr>
      </p:pic>
      <p:pic>
        <p:nvPicPr>
          <p:cNvPr id="555012" name="Picture 4" descr="ExaScale Partner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410200"/>
            <a:ext cx="4095750" cy="1083087"/>
          </a:xfrm>
          <a:prstGeom prst="rect">
            <a:avLst/>
          </a:prstGeom>
          <a:noFill/>
        </p:spPr>
      </p:pic>
      <p:pic>
        <p:nvPicPr>
          <p:cNvPr id="555014" name="Picture 6" descr="Inside the ExaScience La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55015" name="Rectangle 7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42901" y="1266339"/>
            <a:ext cx="3848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b="1" dirty="0" smtClean="0">
                <a:latin typeface="Helvetica" pitchFamily="34" charset="0"/>
                <a:cs typeface="Times New Roman" pitchFamily="18" charset="0"/>
              </a:rPr>
              <a:t>June 8, 2010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Helvetica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Helvetica" pitchFamily="34" charset="0"/>
                <a:cs typeface="Times New Roman" pitchFamily="18" charset="0"/>
              </a:rPr>
              <a:t>New Lab to Develop Solar Flare Prediction as Driver for Intel’s Future </a:t>
            </a:r>
            <a:r>
              <a:rPr lang="en-US" sz="2000" b="1" dirty="0" err="1" smtClean="0">
                <a:latin typeface="Helvetica" pitchFamily="34" charset="0"/>
                <a:cs typeface="Times New Roman" pitchFamily="18" charset="0"/>
              </a:rPr>
              <a:t>Exascale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</a:rPr>
              <a:t> Supercomputers</a:t>
            </a: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600" b="1" dirty="0" smtClean="0">
                <a:latin typeface="Helvetica" pitchFamily="34" charset="0"/>
                <a:cs typeface="Times New Roman" pitchFamily="18" charset="0"/>
              </a:rPr>
              <a:t>Intel, </a:t>
            </a:r>
            <a:r>
              <a:rPr lang="en-US" sz="1600" b="1" dirty="0" err="1" smtClean="0">
                <a:latin typeface="Helvetica" pitchFamily="34" charset="0"/>
                <a:cs typeface="Times New Roman" pitchFamily="18" charset="0"/>
              </a:rPr>
              <a:t>imec</a:t>
            </a:r>
            <a:r>
              <a:rPr lang="en-US" sz="1600" b="1" dirty="0" smtClean="0">
                <a:latin typeface="Helvetica" pitchFamily="34" charset="0"/>
                <a:cs typeface="Times New Roman" pitchFamily="18" charset="0"/>
              </a:rPr>
              <a:t> and Five Flemish Universities Open Flanders </a:t>
            </a:r>
            <a:r>
              <a:rPr lang="en-US" sz="1600" b="1" dirty="0" err="1" smtClean="0">
                <a:latin typeface="Helvetica" pitchFamily="34" charset="0"/>
                <a:cs typeface="Times New Roman" pitchFamily="18" charset="0"/>
              </a:rPr>
              <a:t>ExaScience</a:t>
            </a:r>
            <a:r>
              <a:rPr lang="en-US" sz="1600" b="1" dirty="0" smtClean="0">
                <a:latin typeface="Helvetica" pitchFamily="34" charset="0"/>
                <a:cs typeface="Times New Roman" pitchFamily="18" charset="0"/>
              </a:rPr>
              <a:t> Lab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648200"/>
            <a:ext cx="4030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 smtClean="0">
                <a:solidFill>
                  <a:schemeClr val="tx1"/>
                </a:solidFill>
                <a:latin typeface="Helvetica" pitchFamily="34" charset="0"/>
              </a:rPr>
              <a:t>Position</a:t>
            </a:r>
            <a:r>
              <a:rPr lang="nl-BE" b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nl-BE" b="1" dirty="0" err="1" smtClean="0">
                <a:solidFill>
                  <a:schemeClr val="tx1"/>
                </a:solidFill>
                <a:latin typeface="Helvetica" pitchFamily="34" charset="0"/>
              </a:rPr>
              <a:t>available</a:t>
            </a:r>
            <a:r>
              <a:rPr lang="nl-BE" b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nl-BE" b="1" dirty="0" err="1" smtClean="0">
                <a:solidFill>
                  <a:schemeClr val="tx1"/>
                </a:solidFill>
                <a:latin typeface="Helvetica" pitchFamily="34" charset="0"/>
              </a:rPr>
              <a:t>relative</a:t>
            </a:r>
            <a:r>
              <a:rPr lang="nl-BE" b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</a:p>
          <a:p>
            <a:pPr algn="ctr"/>
            <a:r>
              <a:rPr lang="nl-BE" b="1" dirty="0" smtClean="0">
                <a:solidFill>
                  <a:schemeClr val="tx1"/>
                </a:solidFill>
                <a:latin typeface="Helvetica" pitchFamily="34" charset="0"/>
              </a:rPr>
              <a:t>to </a:t>
            </a:r>
            <a:r>
              <a:rPr lang="nl-BE" b="1" dirty="0" err="1" smtClean="0">
                <a:solidFill>
                  <a:schemeClr val="tx1"/>
                </a:solidFill>
                <a:latin typeface="Helvetica" pitchFamily="34" charset="0"/>
              </a:rPr>
              <a:t>space</a:t>
            </a:r>
            <a:r>
              <a:rPr lang="nl-BE" b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nl-BE" b="1" dirty="0" err="1" smtClean="0">
                <a:solidFill>
                  <a:schemeClr val="tx1"/>
                </a:solidFill>
                <a:latin typeface="Helvetica" pitchFamily="34" charset="0"/>
              </a:rPr>
              <a:t>weather</a:t>
            </a:r>
            <a:endParaRPr lang="en-US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399" y="3429000"/>
            <a:ext cx="42931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exascience.com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80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80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80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313</Words>
  <Application>Microsoft Office PowerPoint</Application>
  <PresentationFormat>On-screen Show (4:3)</PresentationFormat>
  <Paragraphs>105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  SWIFF: Space Weather Integrated Forecasting Framework</vt:lpstr>
      <vt:lpstr>New FP7 project on space weather modelling</vt:lpstr>
      <vt:lpstr>Slide 3</vt:lpstr>
      <vt:lpstr>High performance computer simulation of  space weather</vt:lpstr>
      <vt:lpstr>New FP7 project on space weather modelling</vt:lpstr>
      <vt:lpstr>Slide 6</vt:lpstr>
      <vt:lpstr>Slide 7</vt:lpstr>
      <vt:lpstr>INTEL ExaScience Lab in Leuven</vt:lpstr>
    </vt:vector>
  </TitlesOfParts>
  <Company>giovanni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Giovanni Lapenta, L. Bettarini, M. Skender Centrum voor Plasma-Astrofysica Departement Wiskunde Katholieke Universiteit Leuven BELGIUM </dc:title>
  <cp:lastModifiedBy>gianni</cp:lastModifiedBy>
  <cp:revision>161</cp:revision>
  <dcterms:modified xsi:type="dcterms:W3CDTF">2010-11-13T08:16:24Z</dcterms:modified>
</cp:coreProperties>
</file>